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9" r:id="rId3"/>
    <p:sldId id="290" r:id="rId4"/>
    <p:sldId id="291" r:id="rId5"/>
    <p:sldId id="292" r:id="rId6"/>
    <p:sldId id="293" r:id="rId7"/>
    <p:sldId id="294" r:id="rId8"/>
  </p:sldIdLst>
  <p:sldSz cx="9906000" cy="6858000" type="A4"/>
  <p:notesSz cx="6797675" cy="9856788"/>
  <p:defaultTextStyle>
    <a:defPPr>
      <a:defRPr lang="es-E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61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53" autoAdjust="0"/>
  </p:normalViewPr>
  <p:slideViewPr>
    <p:cSldViewPr>
      <p:cViewPr varScale="1">
        <p:scale>
          <a:sx n="89" d="100"/>
          <a:sy n="89" d="100"/>
        </p:scale>
        <p:origin x="960" y="53"/>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7"/>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85427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369421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8" y="274640"/>
            <a:ext cx="2414588"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36575" y="274640"/>
            <a:ext cx="70786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60233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407665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2"/>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2" indent="0">
              <a:buNone/>
              <a:defRPr sz="1600">
                <a:solidFill>
                  <a:schemeClr val="tx1">
                    <a:tint val="75000"/>
                  </a:schemeClr>
                </a:solidFill>
              </a:defRPr>
            </a:lvl3pPr>
            <a:lvl4pPr marL="1371513" indent="0">
              <a:buNone/>
              <a:defRPr sz="1400">
                <a:solidFill>
                  <a:schemeClr val="tx1">
                    <a:tint val="75000"/>
                  </a:schemeClr>
                </a:solidFill>
              </a:defRPr>
            </a:lvl4pPr>
            <a:lvl5pPr marL="1828684" indent="0">
              <a:buNone/>
              <a:defRPr sz="1400">
                <a:solidFill>
                  <a:schemeClr val="tx1">
                    <a:tint val="75000"/>
                  </a:schemeClr>
                </a:solidFill>
              </a:defRPr>
            </a:lvl5pPr>
            <a:lvl6pPr marL="2285855" indent="0">
              <a:buNone/>
              <a:defRPr sz="1400">
                <a:solidFill>
                  <a:schemeClr val="tx1">
                    <a:tint val="75000"/>
                  </a:schemeClr>
                </a:solidFill>
              </a:defRPr>
            </a:lvl6pPr>
            <a:lvl7pPr marL="2743026" indent="0">
              <a:buNone/>
              <a:defRPr sz="1400">
                <a:solidFill>
                  <a:schemeClr val="tx1">
                    <a:tint val="75000"/>
                  </a:schemeClr>
                </a:solidFill>
              </a:defRPr>
            </a:lvl7pPr>
            <a:lvl8pPr marL="3200198" indent="0">
              <a:buNone/>
              <a:defRPr sz="1400">
                <a:solidFill>
                  <a:schemeClr val="tx1">
                    <a:tint val="75000"/>
                  </a:schemeClr>
                </a:solidFill>
              </a:defRPr>
            </a:lvl8pPr>
            <a:lvl9pPr marL="3657369"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88008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36576"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448301"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52498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9"/>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62552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364693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04703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2972"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79803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171" indent="0">
              <a:buNone/>
              <a:defRPr sz="2800"/>
            </a:lvl2pPr>
            <a:lvl3pPr marL="914342" indent="0">
              <a:buNone/>
              <a:defRPr sz="2400"/>
            </a:lvl3pPr>
            <a:lvl4pPr marL="1371513" indent="0">
              <a:buNone/>
              <a:defRPr sz="2000"/>
            </a:lvl4pPr>
            <a:lvl5pPr marL="1828684" indent="0">
              <a:buNone/>
              <a:defRPr sz="2000"/>
            </a:lvl5pPr>
            <a:lvl6pPr marL="2285855" indent="0">
              <a:buNone/>
              <a:defRPr sz="2000"/>
            </a:lvl6pPr>
            <a:lvl7pPr marL="2743026" indent="0">
              <a:buNone/>
              <a:defRPr sz="2000"/>
            </a:lvl7pPr>
            <a:lvl8pPr marL="3200198" indent="0">
              <a:buNone/>
              <a:defRPr sz="2000"/>
            </a:lvl8pPr>
            <a:lvl9pPr marL="3657369" indent="0">
              <a:buNone/>
              <a:defRPr sz="2000"/>
            </a:lvl9pPr>
          </a:lstStyle>
          <a:p>
            <a:endParaRPr lang="es-ES"/>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48687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9"/>
            <a:ext cx="8915400" cy="1143000"/>
          </a:xfrm>
          <a:prstGeom prst="rect">
            <a:avLst/>
          </a:prstGeom>
        </p:spPr>
        <p:txBody>
          <a:bodyPr vert="horz" lIns="91434" tIns="45718" rIns="91434" bIns="45718"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600201"/>
            <a:ext cx="8915400" cy="4525963"/>
          </a:xfrm>
          <a:prstGeom prst="rect">
            <a:avLst/>
          </a:prstGeom>
        </p:spPr>
        <p:txBody>
          <a:bodyPr vert="horz" lIns="91434" tIns="45718" rIns="91434" bIns="4571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95301" y="6356352"/>
            <a:ext cx="2311400" cy="365125"/>
          </a:xfrm>
          <a:prstGeom prst="rect">
            <a:avLst/>
          </a:prstGeom>
        </p:spPr>
        <p:txBody>
          <a:bodyPr vert="horz" lIns="91434" tIns="45718" rIns="91434" bIns="45718" rtlCol="0" anchor="ctr"/>
          <a:lstStyle>
            <a:lvl1pPr algn="l">
              <a:defRPr sz="1200">
                <a:solidFill>
                  <a:schemeClr val="tx1">
                    <a:tint val="75000"/>
                  </a:schemeClr>
                </a:solidFill>
              </a:defRPr>
            </a:lvl1pPr>
          </a:lstStyle>
          <a:p>
            <a:fld id="{DF343CDA-BF03-4346-A6D2-A73631AB6ECD}" type="datetimeFigureOut">
              <a:rPr lang="es-ES" smtClean="0"/>
              <a:pPr/>
              <a:t>19/04/2016</a:t>
            </a:fld>
            <a:endParaRPr lang="es-ES"/>
          </a:p>
        </p:txBody>
      </p:sp>
      <p:sp>
        <p:nvSpPr>
          <p:cNvPr id="5" name="4 Marcador de pie de página"/>
          <p:cNvSpPr>
            <a:spLocks noGrp="1"/>
          </p:cNvSpPr>
          <p:nvPr>
            <p:ph type="ftr" sz="quarter" idx="3"/>
          </p:nvPr>
        </p:nvSpPr>
        <p:spPr>
          <a:xfrm>
            <a:off x="3384551" y="6356352"/>
            <a:ext cx="3136900" cy="365125"/>
          </a:xfrm>
          <a:prstGeom prst="rect">
            <a:avLst/>
          </a:prstGeom>
        </p:spPr>
        <p:txBody>
          <a:bodyPr vert="horz" lIns="91434" tIns="45718" rIns="91434" bIns="45718"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7099300" y="6356352"/>
            <a:ext cx="2311400" cy="365125"/>
          </a:xfrm>
          <a:prstGeom prst="rect">
            <a:avLst/>
          </a:prstGeom>
        </p:spPr>
        <p:txBody>
          <a:bodyPr vert="horz" lIns="91434" tIns="45718" rIns="91434" bIns="45718" rtlCol="0" anchor="ctr"/>
          <a:lstStyle>
            <a:lvl1pPr algn="r">
              <a:defRPr sz="1200">
                <a:solidFill>
                  <a:schemeClr val="tx1">
                    <a:tint val="75000"/>
                  </a:schemeClr>
                </a:solidFill>
              </a:defRPr>
            </a:lvl1pPr>
          </a:lstStyle>
          <a:p>
            <a:fld id="{9B6913AE-FC97-4CBD-8CAB-77B7C22A9B48}" type="slidenum">
              <a:rPr lang="es-ES" smtClean="0"/>
              <a:pPr/>
              <a:t>‹Nº›</a:t>
            </a:fld>
            <a:endParaRPr lang="es-ES"/>
          </a:p>
        </p:txBody>
      </p:sp>
    </p:spTree>
    <p:extLst>
      <p:ext uri="{BB962C8B-B14F-4D97-AF65-F5344CB8AC3E}">
        <p14:creationId xmlns:p14="http://schemas.microsoft.com/office/powerpoint/2010/main" val="218169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42" rtl="0" eaLnBrk="1" latinLnBrk="0" hangingPunct="1">
        <a:spcBef>
          <a:spcPct val="0"/>
        </a:spcBef>
        <a:buNone/>
        <a:defRPr sz="4400" kern="1200">
          <a:solidFill>
            <a:schemeClr val="tx1"/>
          </a:solidFill>
          <a:latin typeface="+mj-lt"/>
          <a:ea typeface="+mj-ea"/>
          <a:cs typeface="+mj-cs"/>
        </a:defRPr>
      </a:lvl1pPr>
    </p:titleStyle>
    <p:bodyStyle>
      <a:lvl1pPr marL="342879" indent="-342879" algn="l" defTabSz="9143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8" indent="-228586" algn="l" defTabSz="9143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9"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70"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8.emf"/><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emf"/><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19" name="25 Rectángulo redondeado"/>
          <p:cNvSpPr/>
          <p:nvPr/>
        </p:nvSpPr>
        <p:spPr>
          <a:xfrm>
            <a:off x="3431944" y="1628800"/>
            <a:ext cx="3227250" cy="3486086"/>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dirty="0">
              <a:solidFill>
                <a:prstClr val="black"/>
              </a:solidFill>
            </a:endParaRPr>
          </a:p>
        </p:txBody>
      </p:sp>
      <p:cxnSp>
        <p:nvCxnSpPr>
          <p:cNvPr id="20" name="19 Conector recto"/>
          <p:cNvCxnSpPr/>
          <p:nvPr/>
        </p:nvCxnSpPr>
        <p:spPr>
          <a:xfrm>
            <a:off x="3320211" y="2317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pic>
        <p:nvPicPr>
          <p:cNvPr id="9"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0"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1" name="30 CuadroTexto"/>
          <p:cNvSpPr txBox="1"/>
          <p:nvPr/>
        </p:nvSpPr>
        <p:spPr>
          <a:xfrm>
            <a:off x="6562116" y="4836890"/>
            <a:ext cx="3383410" cy="369332"/>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FÍSICA</a:t>
            </a:r>
          </a:p>
        </p:txBody>
      </p:sp>
      <p:sp>
        <p:nvSpPr>
          <p:cNvPr id="12"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sp>
        <p:nvSpPr>
          <p:cNvPr id="13" name="13 CuadroTexto"/>
          <p:cNvSpPr txBox="1"/>
          <p:nvPr/>
        </p:nvSpPr>
        <p:spPr>
          <a:xfrm>
            <a:off x="3593982" y="1906861"/>
            <a:ext cx="2903667" cy="3610371"/>
          </a:xfrm>
          <a:prstGeom prst="rect">
            <a:avLst/>
          </a:prstGeom>
          <a:noFill/>
        </p:spPr>
        <p:txBody>
          <a:bodyPr wrap="square" lIns="83969" tIns="41985" rIns="83969" bIns="41985" rtlCol="0">
            <a:spAutoFit/>
          </a:bodyPr>
          <a:lstStyle/>
          <a:p>
            <a:pPr algn="ctr"/>
            <a:r>
              <a:rPr lang="es-ES" sz="1270" dirty="0">
                <a:solidFill>
                  <a:prstClr val="black"/>
                </a:solidFill>
                <a:latin typeface="Franklin Gothic Demi" pitchFamily="34" charset="0"/>
              </a:rPr>
              <a:t>Teléfono del Centro de </a:t>
            </a:r>
            <a:r>
              <a:rPr lang="es-ES" sz="1270" dirty="0" smtClean="0">
                <a:solidFill>
                  <a:prstClr val="black"/>
                </a:solidFill>
                <a:latin typeface="Franklin Gothic Demi" pitchFamily="34" charset="0"/>
              </a:rPr>
              <a:t>C</a:t>
            </a:r>
            <a:r>
              <a:rPr lang="es-ES" sz="1270" dirty="0" smtClean="0">
                <a:solidFill>
                  <a:prstClr val="black"/>
                </a:solidFill>
                <a:latin typeface="Franklin Gothic Demi" pitchFamily="34" charset="0"/>
              </a:rPr>
              <a:t>ontrol </a:t>
            </a:r>
            <a:r>
              <a:rPr lang="es-ES" sz="1270" dirty="0" smtClean="0">
                <a:solidFill>
                  <a:prstClr val="black"/>
                </a:solidFill>
                <a:latin typeface="Franklin Gothic Demi" pitchFamily="34" charset="0"/>
              </a:rPr>
              <a:t>Interno</a:t>
            </a:r>
            <a:endParaRPr lang="es-ES" sz="1270" dirty="0">
              <a:solidFill>
                <a:prstClr val="black"/>
              </a:solidFill>
              <a:latin typeface="Franklin Gothic Demi" pitchFamily="34" charset="0"/>
            </a:endParaRPr>
          </a:p>
          <a:p>
            <a:pPr algn="ctr"/>
            <a:r>
              <a:rPr lang="es-ES" sz="1700" b="1" dirty="0">
                <a:solidFill>
                  <a:srgbClr val="FF0000"/>
                </a:solidFill>
                <a:latin typeface="Franklin Gothic Demi" pitchFamily="34" charset="0"/>
              </a:rPr>
              <a:t>954 55 </a:t>
            </a:r>
            <a:r>
              <a:rPr lang="es-ES" sz="1700" b="1" dirty="0" smtClean="0">
                <a:solidFill>
                  <a:srgbClr val="FF0000"/>
                </a:solidFill>
                <a:latin typeface="Franklin Gothic Demi" pitchFamily="34" charset="0"/>
              </a:rPr>
              <a:t>28 91</a:t>
            </a:r>
          </a:p>
          <a:p>
            <a:pPr algn="ctr"/>
            <a:endParaRPr lang="es-ES" sz="1700" b="1" dirty="0" smtClean="0">
              <a:solidFill>
                <a:srgbClr val="FF0000"/>
              </a:solidFill>
              <a:latin typeface="Franklin Gothic Demi" pitchFamily="34" charset="0"/>
            </a:endParaRPr>
          </a:p>
          <a:p>
            <a:pPr algn="ctr"/>
            <a:r>
              <a:rPr lang="es-ES" sz="1270" dirty="0" smtClean="0">
                <a:solidFill>
                  <a:prstClr val="black"/>
                </a:solidFill>
                <a:latin typeface="Franklin Gothic Demi" pitchFamily="34" charset="0"/>
              </a:rPr>
              <a:t>Teléfono </a:t>
            </a:r>
            <a:r>
              <a:rPr lang="es-ES" sz="1270" dirty="0">
                <a:solidFill>
                  <a:prstClr val="black"/>
                </a:solidFill>
                <a:latin typeface="Franklin Gothic Demi" pitchFamily="34" charset="0"/>
              </a:rPr>
              <a:t>del </a:t>
            </a:r>
            <a:r>
              <a:rPr lang="es-ES" sz="1270" dirty="0" smtClean="0">
                <a:solidFill>
                  <a:prstClr val="black"/>
                </a:solidFill>
                <a:latin typeface="Franklin Gothic Demi" pitchFamily="34" charset="0"/>
              </a:rPr>
              <a:t>Centro de </a:t>
            </a:r>
            <a:r>
              <a:rPr lang="es-ES" sz="1270" smtClean="0">
                <a:solidFill>
                  <a:prstClr val="black"/>
                </a:solidFill>
                <a:latin typeface="Franklin Gothic Demi" pitchFamily="34" charset="0"/>
              </a:rPr>
              <a:t>Control Externo </a:t>
            </a:r>
            <a:r>
              <a:rPr lang="es-ES" sz="1270" dirty="0" smtClean="0">
                <a:solidFill>
                  <a:prstClr val="black"/>
                </a:solidFill>
                <a:latin typeface="Franklin Gothic Demi" pitchFamily="34" charset="0"/>
              </a:rPr>
              <a:t>(Seguridad del Campus)</a:t>
            </a:r>
          </a:p>
          <a:p>
            <a:pPr algn="ctr"/>
            <a:r>
              <a:rPr lang="es-ES" sz="1700" b="1" dirty="0">
                <a:solidFill>
                  <a:srgbClr val="FF0000"/>
                </a:solidFill>
                <a:latin typeface="Franklin Gothic Demi" pitchFamily="34" charset="0"/>
              </a:rPr>
              <a:t>954 55 </a:t>
            </a:r>
            <a:r>
              <a:rPr lang="es-ES" sz="1700" b="1" dirty="0" smtClean="0">
                <a:solidFill>
                  <a:srgbClr val="FF0000"/>
                </a:solidFill>
                <a:latin typeface="Franklin Gothic Demi" pitchFamily="34" charset="0"/>
              </a:rPr>
              <a:t>11 94</a:t>
            </a:r>
            <a:endParaRPr lang="es-ES" sz="1700" b="1" dirty="0">
              <a:solidFill>
                <a:srgbClr val="FF0000"/>
              </a:solidFill>
              <a:latin typeface="Franklin Gothic Demi" pitchFamily="34" charset="0"/>
            </a:endParaRPr>
          </a:p>
          <a:p>
            <a:pPr algn="ctr"/>
            <a:endParaRPr lang="es-ES" sz="1000" dirty="0">
              <a:solidFill>
                <a:prstClr val="black"/>
              </a:solidFill>
              <a:latin typeface="Franklin Gothic Demi" pitchFamily="34" charset="0"/>
            </a:endParaRPr>
          </a:p>
          <a:p>
            <a:r>
              <a:rPr lang="es-ES" sz="1300" dirty="0" smtClean="0">
                <a:solidFill>
                  <a:prstClr val="black"/>
                </a:solidFill>
                <a:latin typeface="Franklin Gothic Demi" pitchFamily="34" charset="0"/>
              </a:rPr>
              <a:t>   Teléfono </a:t>
            </a:r>
            <a:r>
              <a:rPr lang="es-ES" sz="1300" dirty="0">
                <a:solidFill>
                  <a:prstClr val="black"/>
                </a:solidFill>
                <a:latin typeface="Franklin Gothic Demi" pitchFamily="34" charset="0"/>
              </a:rPr>
              <a:t>de </a:t>
            </a:r>
            <a:r>
              <a:rPr lang="es-ES" sz="1300" dirty="0" smtClean="0">
                <a:solidFill>
                  <a:prstClr val="black"/>
                </a:solidFill>
                <a:latin typeface="Franklin Gothic Demi" pitchFamily="34" charset="0"/>
              </a:rPr>
              <a:t>Emergencias     </a:t>
            </a:r>
            <a:r>
              <a:rPr lang="es-ES" sz="1700" b="1" dirty="0" smtClean="0">
                <a:solidFill>
                  <a:srgbClr val="FF0000"/>
                </a:solidFill>
                <a:latin typeface="Franklin Gothic Demi" pitchFamily="34" charset="0"/>
              </a:rPr>
              <a:t>112</a:t>
            </a:r>
          </a:p>
          <a:p>
            <a:endParaRPr lang="es-ES" sz="1300" dirty="0">
              <a:solidFill>
                <a:prstClr val="black"/>
              </a:solidFill>
              <a:latin typeface="Franklin Gothic Demi" pitchFamily="34" charset="0"/>
            </a:endParaRPr>
          </a:p>
          <a:p>
            <a:r>
              <a:rPr lang="es-ES" sz="1300" dirty="0" smtClean="0">
                <a:solidFill>
                  <a:prstClr val="black"/>
                </a:solidFill>
                <a:latin typeface="Franklin Gothic Demi" pitchFamily="34" charset="0"/>
              </a:rPr>
              <a:t>   Teléfonos </a:t>
            </a:r>
            <a:r>
              <a:rPr lang="es-ES" sz="1300" dirty="0">
                <a:solidFill>
                  <a:prstClr val="black"/>
                </a:solidFill>
                <a:latin typeface="Franklin Gothic Demi" pitchFamily="34" charset="0"/>
              </a:rPr>
              <a:t>de utilidad:</a:t>
            </a:r>
          </a:p>
          <a:p>
            <a:r>
              <a:rPr lang="es-ES" sz="1300" dirty="0">
                <a:solidFill>
                  <a:prstClr val="black"/>
                </a:solidFill>
                <a:latin typeface="Franklin Gothic Demi" pitchFamily="34" charset="0"/>
              </a:rPr>
              <a:t>	</a:t>
            </a:r>
            <a:r>
              <a:rPr lang="es-ES" sz="1300" dirty="0" smtClean="0">
                <a:solidFill>
                  <a:prstClr val="black"/>
                </a:solidFill>
                <a:latin typeface="Franklin Gothic Demi" pitchFamily="34" charset="0"/>
              </a:rPr>
              <a:t>Bomberos </a:t>
            </a:r>
            <a:r>
              <a:rPr lang="es-ES" sz="1300" dirty="0">
                <a:solidFill>
                  <a:prstClr val="black"/>
                </a:solidFill>
                <a:latin typeface="Franklin Gothic Demi" pitchFamily="34" charset="0"/>
              </a:rPr>
              <a:t>	</a:t>
            </a:r>
            <a:r>
              <a:rPr lang="es-ES" sz="1300" dirty="0" smtClean="0">
                <a:solidFill>
                  <a:prstClr val="black"/>
                </a:solidFill>
                <a:latin typeface="Franklin Gothic Demi" pitchFamily="34" charset="0"/>
              </a:rPr>
              <a:t>       </a:t>
            </a:r>
            <a:r>
              <a:rPr lang="es-ES" sz="1700" b="1" dirty="0" smtClean="0">
                <a:solidFill>
                  <a:srgbClr val="FF0000"/>
                </a:solidFill>
                <a:latin typeface="Franklin Gothic Demi" pitchFamily="34" charset="0"/>
              </a:rPr>
              <a:t>080</a:t>
            </a:r>
          </a:p>
          <a:p>
            <a:r>
              <a:rPr lang="es-ES" sz="1300" dirty="0">
                <a:solidFill>
                  <a:prstClr val="black"/>
                </a:solidFill>
                <a:latin typeface="Franklin Gothic Demi" pitchFamily="34" charset="0"/>
              </a:rPr>
              <a:t>	</a:t>
            </a:r>
            <a:r>
              <a:rPr lang="es-ES" sz="1300" dirty="0" smtClean="0">
                <a:solidFill>
                  <a:prstClr val="black"/>
                </a:solidFill>
                <a:latin typeface="Franklin Gothic Demi" pitchFamily="34" charset="0"/>
              </a:rPr>
              <a:t>Policía </a:t>
            </a:r>
            <a:r>
              <a:rPr lang="es-ES" sz="1300" dirty="0">
                <a:solidFill>
                  <a:prstClr val="black"/>
                </a:solidFill>
                <a:latin typeface="Franklin Gothic Demi" pitchFamily="34" charset="0"/>
              </a:rPr>
              <a:t>Local </a:t>
            </a:r>
            <a:r>
              <a:rPr lang="es-ES" sz="1300" dirty="0" smtClean="0">
                <a:solidFill>
                  <a:prstClr val="black"/>
                </a:solidFill>
                <a:latin typeface="Franklin Gothic Demi" pitchFamily="34" charset="0"/>
              </a:rPr>
              <a:t>      </a:t>
            </a:r>
            <a:r>
              <a:rPr lang="es-ES" sz="1700" b="1" dirty="0" smtClean="0">
                <a:solidFill>
                  <a:srgbClr val="FF0000"/>
                </a:solidFill>
                <a:latin typeface="Franklin Gothic Demi" pitchFamily="34" charset="0"/>
              </a:rPr>
              <a:t>092</a:t>
            </a:r>
          </a:p>
          <a:p>
            <a:r>
              <a:rPr lang="es-ES" sz="1700" dirty="0" smtClean="0">
                <a:solidFill>
                  <a:prstClr val="black"/>
                </a:solidFill>
                <a:latin typeface="Franklin Gothic Demi" pitchFamily="34" charset="0"/>
              </a:rPr>
              <a:t>	</a:t>
            </a:r>
            <a:r>
              <a:rPr lang="es-ES" sz="1300" dirty="0" smtClean="0">
                <a:solidFill>
                  <a:prstClr val="black"/>
                </a:solidFill>
                <a:latin typeface="Franklin Gothic Demi" pitchFamily="34" charset="0"/>
              </a:rPr>
              <a:t>EPES </a:t>
            </a:r>
            <a:r>
              <a:rPr lang="es-ES" sz="1300" b="1" dirty="0" smtClean="0">
                <a:solidFill>
                  <a:srgbClr val="FF0000"/>
                </a:solidFill>
                <a:latin typeface="Franklin Gothic Demi" pitchFamily="34" charset="0"/>
              </a:rPr>
              <a:t> </a:t>
            </a:r>
            <a:r>
              <a:rPr lang="es-ES" sz="1700" b="1" dirty="0" smtClean="0">
                <a:solidFill>
                  <a:srgbClr val="FF0000"/>
                </a:solidFill>
                <a:latin typeface="Franklin Gothic Demi" pitchFamily="34" charset="0"/>
              </a:rPr>
              <a:t>              061</a:t>
            </a:r>
          </a:p>
          <a:p>
            <a:endParaRPr lang="es-ES" sz="1300" dirty="0">
              <a:solidFill>
                <a:prstClr val="black"/>
              </a:solidFill>
              <a:latin typeface="Franklin Gothic Demi" pitchFamily="34" charset="0"/>
            </a:endParaRPr>
          </a:p>
          <a:p>
            <a:r>
              <a:rPr lang="es-ES" sz="1300" dirty="0">
                <a:solidFill>
                  <a:prstClr val="black"/>
                </a:solidFill>
                <a:latin typeface="Franklin Gothic Demi" pitchFamily="34" charset="0"/>
              </a:rPr>
              <a:t>	</a:t>
            </a:r>
            <a:endParaRPr lang="es-ES" sz="1700" b="1" dirty="0">
              <a:solidFill>
                <a:srgbClr val="FF0000"/>
              </a:solidFill>
              <a:latin typeface="Franklin Gothic Demi" pitchFamily="34" charset="0"/>
            </a:endParaRPr>
          </a:p>
          <a:p>
            <a:pPr algn="just"/>
            <a:endParaRPr lang="es-ES" sz="1000" dirty="0">
              <a:solidFill>
                <a:prstClr val="black"/>
              </a:solidFill>
              <a:latin typeface="Franklin Gothic Demi" pitchFamily="34" charset="0"/>
            </a:endParaRPr>
          </a:p>
        </p:txBody>
      </p:sp>
      <p:sp>
        <p:nvSpPr>
          <p:cNvPr id="14" name="33 CuadroTexto"/>
          <p:cNvSpPr txBox="1"/>
          <p:nvPr/>
        </p:nvSpPr>
        <p:spPr>
          <a:xfrm>
            <a:off x="3293451" y="5816289"/>
            <a:ext cx="3319099" cy="1285119"/>
          </a:xfrm>
          <a:prstGeom prst="rect">
            <a:avLst/>
          </a:prstGeom>
          <a:noFill/>
        </p:spPr>
        <p:txBody>
          <a:bodyPr wrap="square" lIns="83969" tIns="41985" rIns="83969" bIns="41985" rtlCol="0">
            <a:spAutoFit/>
          </a:bodyPr>
          <a:lstStyle/>
          <a:p>
            <a:pPr algn="ctr"/>
            <a:r>
              <a:rPr lang="es-ES" sz="1000" dirty="0">
                <a:solidFill>
                  <a:prstClr val="white"/>
                </a:solidFill>
                <a:latin typeface="Franklin Gothic Demi" pitchFamily="34" charset="0"/>
              </a:rPr>
              <a:t>Servicio Prevención Riesgos Laborales </a:t>
            </a:r>
            <a:endParaRPr lang="es-ES" sz="1000" dirty="0" smtClean="0">
              <a:solidFill>
                <a:prstClr val="white"/>
              </a:solidFill>
              <a:latin typeface="Franklin Gothic Demi" pitchFamily="34" charset="0"/>
            </a:endParaRPr>
          </a:p>
          <a:p>
            <a:pPr marL="157443" indent="-157443" algn="ctr">
              <a:buFontTx/>
              <a:buChar char="-"/>
            </a:pPr>
            <a:r>
              <a:rPr lang="es-ES" sz="1000" dirty="0" smtClean="0">
                <a:solidFill>
                  <a:prstClr val="white"/>
                </a:solidFill>
                <a:latin typeface="Franklin Gothic Demi" pitchFamily="34" charset="0"/>
              </a:rPr>
              <a:t>Universidad </a:t>
            </a:r>
            <a:r>
              <a:rPr lang="es-ES" sz="1000" dirty="0">
                <a:solidFill>
                  <a:prstClr val="white"/>
                </a:solidFill>
                <a:latin typeface="Franklin Gothic Demi" pitchFamily="34" charset="0"/>
              </a:rPr>
              <a:t>de </a:t>
            </a:r>
            <a:r>
              <a:rPr lang="es-ES" sz="1000" dirty="0" smtClean="0">
                <a:solidFill>
                  <a:prstClr val="white"/>
                </a:solidFill>
                <a:latin typeface="Franklin Gothic Demi" pitchFamily="34" charset="0"/>
              </a:rPr>
              <a:t>Sevilla –</a:t>
            </a: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C/ Avicena S/N - CP:41009 - SEVILLA </a:t>
            </a:r>
            <a:endParaRPr lang="es-ES" sz="1000" dirty="0" smtClean="0">
              <a:solidFill>
                <a:prstClr val="white"/>
              </a:solidFill>
              <a:latin typeface="Franklin Gothic Demi" pitchFamily="34" charset="0"/>
            </a:endParaRP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Tfno. Sede Central: 954 486163 </a:t>
            </a:r>
            <a:endParaRPr lang="es-ES" sz="1000" dirty="0" smtClean="0">
              <a:solidFill>
                <a:prstClr val="white"/>
              </a:solidFill>
              <a:latin typeface="Franklin Gothic Demi" pitchFamily="34" charset="0"/>
            </a:endParaRP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Fax. Sede Central: </a:t>
            </a:r>
            <a:r>
              <a:rPr lang="es-ES" sz="1000" dirty="0" smtClean="0">
                <a:solidFill>
                  <a:prstClr val="white"/>
                </a:solidFill>
                <a:latin typeface="Franklin Gothic Demi" pitchFamily="34" charset="0"/>
              </a:rPr>
              <a:t>954486164</a:t>
            </a: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Correo electrónico: seprus@us.es </a:t>
            </a:r>
          </a:p>
          <a:p>
            <a:endParaRPr lang="es-ES" dirty="0">
              <a:solidFill>
                <a:prstClr val="black"/>
              </a:solidFill>
            </a:endParaRPr>
          </a:p>
        </p:txBody>
      </p:sp>
      <p:sp>
        <p:nvSpPr>
          <p:cNvPr id="18" name="25 Rectángulo redondeado"/>
          <p:cNvSpPr/>
          <p:nvPr/>
        </p:nvSpPr>
        <p:spPr>
          <a:xfrm>
            <a:off x="153003" y="104622"/>
            <a:ext cx="3227250" cy="6671249"/>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dirty="0">
              <a:solidFill>
                <a:prstClr val="black"/>
              </a:solidFill>
            </a:endParaRPr>
          </a:p>
        </p:txBody>
      </p:sp>
      <p:sp>
        <p:nvSpPr>
          <p:cNvPr id="21" name="23 CuadroTexto"/>
          <p:cNvSpPr txBox="1"/>
          <p:nvPr/>
        </p:nvSpPr>
        <p:spPr>
          <a:xfrm>
            <a:off x="3592335" y="320514"/>
            <a:ext cx="2671359" cy="837069"/>
          </a:xfrm>
          <a:prstGeom prst="rect">
            <a:avLst/>
          </a:prstGeom>
          <a:noFill/>
        </p:spPr>
        <p:txBody>
          <a:bodyPr wrap="square" lIns="82212" tIns="41107" rIns="82212" bIns="41107" rtlCol="0">
            <a:spAutoFit/>
          </a:bodyPr>
          <a:lstStyle/>
          <a:p>
            <a:pPr marL="154154" indent="-154154" algn="just"/>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buFont typeface="Arial" pitchFamily="34" charset="0"/>
              <a:buChar char="•"/>
            </a:pPr>
            <a:endParaRPr lang="es-ES" sz="980" b="1" dirty="0">
              <a:solidFill>
                <a:prstClr val="black"/>
              </a:solidFill>
              <a:latin typeface="Franklin Gothic Demi" pitchFamily="34" charset="0"/>
            </a:endParaRPr>
          </a:p>
          <a:p>
            <a:pPr algn="just"/>
            <a:endParaRPr lang="es-ES" sz="980" dirty="0">
              <a:solidFill>
                <a:prstClr val="black"/>
              </a:solidFill>
              <a:latin typeface="Franklin Gothic Demi" pitchFamily="34" charset="0"/>
            </a:endParaRPr>
          </a:p>
        </p:txBody>
      </p:sp>
      <p:sp>
        <p:nvSpPr>
          <p:cNvPr id="27"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smtClean="0">
                <a:solidFill>
                  <a:schemeClr val="bg1"/>
                </a:solidFill>
                <a:latin typeface="Franklin Gothic Demi" pitchFamily="34" charset="0"/>
              </a:rPr>
              <a:t>INSTRUCCIONES  DE SEGURIDAD  Y ACTUACIÓN EN CASO DE EMERGENCIA PARA VISITANTES </a:t>
            </a:r>
          </a:p>
        </p:txBody>
      </p:sp>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t="16491" b="6949"/>
          <a:stretch/>
        </p:blipFill>
        <p:spPr>
          <a:xfrm>
            <a:off x="459069" y="237076"/>
            <a:ext cx="2592000" cy="6385879"/>
          </a:xfrm>
          <a:prstGeom prst="rect">
            <a:avLst/>
          </a:prstGeom>
        </p:spPr>
      </p:pic>
      <p:grpSp>
        <p:nvGrpSpPr>
          <p:cNvPr id="3" name="Grupo 2"/>
          <p:cNvGrpSpPr/>
          <p:nvPr/>
        </p:nvGrpSpPr>
        <p:grpSpPr>
          <a:xfrm>
            <a:off x="1366226" y="4116893"/>
            <a:ext cx="908216" cy="458447"/>
            <a:chOff x="847871" y="3190066"/>
            <a:chExt cx="908216" cy="458447"/>
          </a:xfrm>
        </p:grpSpPr>
        <p:sp>
          <p:nvSpPr>
            <p:cNvPr id="22" name="15 Elipse"/>
            <p:cNvSpPr/>
            <p:nvPr/>
          </p:nvSpPr>
          <p:spPr>
            <a:xfrm>
              <a:off x="1684087" y="3576513"/>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16 CuadroTexto"/>
            <p:cNvSpPr txBox="1"/>
            <p:nvPr/>
          </p:nvSpPr>
          <p:spPr>
            <a:xfrm>
              <a:off x="847871" y="3190066"/>
              <a:ext cx="836216" cy="369332"/>
            </a:xfrm>
            <a:prstGeom prst="rect">
              <a:avLst/>
            </a:prstGeom>
            <a:noFill/>
          </p:spPr>
          <p:txBody>
            <a:bodyPr wrap="square" rtlCol="0">
              <a:spAutoFit/>
            </a:bodyPr>
            <a:lstStyle/>
            <a:p>
              <a:pPr algn="ctr"/>
              <a:r>
                <a:rPr lang="es-ES" sz="900" b="1" dirty="0" smtClean="0"/>
                <a:t>PUNTO DE </a:t>
              </a:r>
            </a:p>
            <a:p>
              <a:pPr algn="ctr"/>
              <a:r>
                <a:rPr lang="es-ES" sz="900" b="1" dirty="0" smtClean="0"/>
                <a:t>ENCUENTRO </a:t>
              </a:r>
            </a:p>
          </p:txBody>
        </p:sp>
        <p:cxnSp>
          <p:nvCxnSpPr>
            <p:cNvPr id="26" name="17 Conector recto de flecha"/>
            <p:cNvCxnSpPr>
              <a:endCxn id="22" idx="2"/>
            </p:cNvCxnSpPr>
            <p:nvPr/>
          </p:nvCxnSpPr>
          <p:spPr>
            <a:xfrm>
              <a:off x="1554325" y="3493368"/>
              <a:ext cx="129762" cy="11914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0086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2 CuadroTexto"/>
          <p:cNvSpPr txBox="1"/>
          <p:nvPr/>
        </p:nvSpPr>
        <p:spPr>
          <a:xfrm>
            <a:off x="6825208" y="6394968"/>
            <a:ext cx="3134275" cy="346400"/>
          </a:xfrm>
          <a:prstGeom prst="rect">
            <a:avLst/>
          </a:prstGeom>
          <a:noFill/>
        </p:spPr>
        <p:txBody>
          <a:bodyPr wrap="square" lIns="83969" tIns="41985" rIns="83969" bIns="41985" rtlCol="0">
            <a:spAutoFit/>
          </a:bodyPr>
          <a:lstStyle/>
          <a:p>
            <a:pPr algn="ctr"/>
            <a:r>
              <a:rPr lang="es-ES" sz="1700" b="1" dirty="0" smtClean="0">
                <a:solidFill>
                  <a:prstClr val="white"/>
                </a:solidFill>
                <a:latin typeface="Arial" pitchFamily="34" charset="0"/>
                <a:cs typeface="Arial" pitchFamily="34" charset="0"/>
              </a:rPr>
              <a:t>SEPRUS</a:t>
            </a:r>
            <a:endParaRPr lang="es-ES" sz="1700" dirty="0">
              <a:solidFill>
                <a:prstClr val="white"/>
              </a:solidFill>
              <a:latin typeface="Arial" pitchFamily="34" charset="0"/>
              <a:cs typeface="Arial" pitchFamily="34" charset="0"/>
            </a:endParaRPr>
          </a:p>
        </p:txBody>
      </p:sp>
      <p:sp>
        <p:nvSpPr>
          <p:cNvPr id="29" name="Rectángulo 28"/>
          <p:cNvSpPr/>
          <p:nvPr/>
        </p:nvSpPr>
        <p:spPr>
          <a:xfrm>
            <a:off x="0" y="-7530"/>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cxnSp>
        <p:nvCxnSpPr>
          <p:cNvPr id="20" name="19 Conector recto"/>
          <p:cNvCxnSpPr/>
          <p:nvPr/>
        </p:nvCxnSpPr>
        <p:spPr>
          <a:xfrm>
            <a:off x="3320211" y="2317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4" name="23 CuadroTexto"/>
          <p:cNvSpPr txBox="1"/>
          <p:nvPr/>
        </p:nvSpPr>
        <p:spPr>
          <a:xfrm>
            <a:off x="3592335" y="320514"/>
            <a:ext cx="2671359" cy="837069"/>
          </a:xfrm>
          <a:prstGeom prst="rect">
            <a:avLst/>
          </a:prstGeom>
          <a:noFill/>
        </p:spPr>
        <p:txBody>
          <a:bodyPr wrap="square" lIns="82212" tIns="41107" rIns="82212" bIns="41107" rtlCol="0">
            <a:spAutoFit/>
          </a:bodyPr>
          <a:lstStyle/>
          <a:p>
            <a:pPr marL="154154" indent="-154154" algn="just"/>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buFont typeface="Arial" pitchFamily="34" charset="0"/>
              <a:buChar char="•"/>
            </a:pPr>
            <a:endParaRPr lang="es-ES" sz="980" b="1" dirty="0">
              <a:solidFill>
                <a:prstClr val="black"/>
              </a:solidFill>
              <a:latin typeface="Franklin Gothic Demi" pitchFamily="34" charset="0"/>
            </a:endParaRPr>
          </a:p>
          <a:p>
            <a:pPr algn="just"/>
            <a:endParaRPr lang="es-ES" sz="980" dirty="0">
              <a:solidFill>
                <a:prstClr val="black"/>
              </a:solidFill>
              <a:latin typeface="Franklin Gothic Demi" pitchFamily="34" charset="0"/>
            </a:endParaRPr>
          </a:p>
        </p:txBody>
      </p:sp>
      <p:sp>
        <p:nvSpPr>
          <p:cNvPr id="7" name="6 Rectángulo redondeado"/>
          <p:cNvSpPr/>
          <p:nvPr/>
        </p:nvSpPr>
        <p:spPr>
          <a:xfrm>
            <a:off x="6625985" y="140582"/>
            <a:ext cx="3125576" cy="6603162"/>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solidFill>
                <a:prstClr val="black"/>
              </a:solidFill>
            </a:endParaRPr>
          </a:p>
        </p:txBody>
      </p:sp>
      <p:sp>
        <p:nvSpPr>
          <p:cNvPr id="10" name="25 Rectángulo redondeado"/>
          <p:cNvSpPr/>
          <p:nvPr/>
        </p:nvSpPr>
        <p:spPr>
          <a:xfrm>
            <a:off x="153003" y="158938"/>
            <a:ext cx="3227250" cy="6582429"/>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dirty="0">
              <a:solidFill>
                <a:prstClr val="black"/>
              </a:solidFill>
            </a:endParaRPr>
          </a:p>
        </p:txBody>
      </p:sp>
      <p:sp>
        <p:nvSpPr>
          <p:cNvPr id="11" name="26 CuadroTexto"/>
          <p:cNvSpPr txBox="1"/>
          <p:nvPr/>
        </p:nvSpPr>
        <p:spPr>
          <a:xfrm>
            <a:off x="153003" y="447592"/>
            <a:ext cx="2476983" cy="6247864"/>
          </a:xfrm>
          <a:prstGeom prst="rect">
            <a:avLst/>
          </a:prstGeom>
          <a:noFill/>
        </p:spPr>
        <p:txBody>
          <a:bodyPr wrap="square" rtlCol="0">
            <a:spAutoFit/>
          </a:bodyPr>
          <a:lstStyle/>
          <a:p>
            <a:pPr marL="157443" indent="-157443" algn="just"/>
            <a:endParaRPr lang="es-ES" sz="1000" dirty="0" smtClean="0">
              <a:solidFill>
                <a:prstClr val="black"/>
              </a:solidFill>
              <a:latin typeface="Franklin Gothic Demi"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Comunique a conserjería, o a los E.A.E. la situación del fuego, o simplemente pulse un pulsador de alarma</a:t>
            </a:r>
            <a:r>
              <a:rPr lang="es-ES" sz="1000" dirty="0">
                <a:solidFill>
                  <a:prstClr val="black"/>
                </a:solidFill>
                <a:latin typeface="Franklin Gothic Demi" pitchFamily="34" charset="0"/>
              </a:rPr>
              <a:t>. </a:t>
            </a:r>
            <a:endParaRPr lang="es-ES" sz="1000" dirty="0" smtClean="0">
              <a:solidFill>
                <a:prstClr val="black"/>
              </a:solidFill>
              <a:latin typeface="Franklin Gothic Demi" pitchFamily="34" charset="0"/>
            </a:endParaRPr>
          </a:p>
          <a:p>
            <a:pPr algn="just"/>
            <a:endParaRPr lang="es-ES" sz="1000" dirty="0" smtClean="0">
              <a:solidFill>
                <a:prstClr val="black"/>
              </a:solidFill>
              <a:latin typeface="Franklin Gothic Demi"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Intente apagarlo con los extintores que encuentre a su alcance.</a:t>
            </a:r>
          </a:p>
          <a:p>
            <a:pPr marL="157443" indent="-157443" algn="just">
              <a:buFont typeface="Arial" pitchFamily="34" charset="0"/>
              <a:buChar char="•"/>
            </a:pPr>
            <a:endParaRPr lang="es-ES" sz="1000" dirty="0" smtClean="0">
              <a:solidFill>
                <a:prstClr val="black"/>
              </a:solidFill>
              <a:latin typeface="Franklin Gothic Demi"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Si prende la ropa, tiéndase en el suelo y ruede.</a:t>
            </a:r>
          </a:p>
          <a:p>
            <a:pPr marL="157443" indent="-157443" algn="just">
              <a:buFont typeface="Arial" pitchFamily="34" charset="0"/>
              <a:buChar char="•"/>
            </a:pPr>
            <a:r>
              <a:rPr lang="es-ES" sz="1000" dirty="0" smtClean="0">
                <a:solidFill>
                  <a:prstClr val="black"/>
                </a:solidFill>
                <a:latin typeface="Franklin Gothic Demi" pitchFamily="34" charset="0"/>
              </a:rPr>
              <a:t>Si hay humo abundante, gatee.</a:t>
            </a:r>
          </a:p>
          <a:p>
            <a:pPr marL="157443" indent="-157443" algn="just">
              <a:buFont typeface="Arial" pitchFamily="34" charset="0"/>
              <a:buChar char="•"/>
            </a:pPr>
            <a:r>
              <a:rPr lang="es-ES" sz="1000" dirty="0" smtClean="0">
                <a:solidFill>
                  <a:prstClr val="black"/>
                </a:solidFill>
                <a:latin typeface="Franklin Gothic Demi" pitchFamily="34" charset="0"/>
              </a:rPr>
              <a:t>Si </a:t>
            </a:r>
            <a:r>
              <a:rPr lang="es-ES" sz="1000" dirty="0">
                <a:solidFill>
                  <a:prstClr val="black"/>
                </a:solidFill>
                <a:latin typeface="Franklin Gothic Demi" pitchFamily="34" charset="0"/>
              </a:rPr>
              <a:t>la salida es muy peligrosa debido al fuego y al </a:t>
            </a:r>
            <a:r>
              <a:rPr lang="es-ES" sz="1000" dirty="0" smtClean="0">
                <a:solidFill>
                  <a:prstClr val="black"/>
                </a:solidFill>
                <a:latin typeface="Franklin Gothic Demi" panose="020B0703020102020204" pitchFamily="34" charset="0"/>
              </a:rPr>
              <a:t>humo. Póngase un paño a ser posible húmedo tapando nariz y boca</a:t>
            </a:r>
          </a:p>
          <a:p>
            <a:pPr marL="157443" indent="-157443" algn="just">
              <a:buFont typeface="Arial" pitchFamily="34" charset="0"/>
              <a:buChar char="•"/>
            </a:pPr>
            <a:r>
              <a:rPr lang="es-ES" sz="1000" dirty="0" smtClean="0">
                <a:solidFill>
                  <a:prstClr val="black"/>
                </a:solidFill>
                <a:latin typeface="Franklin Gothic Demi" panose="020B0703020102020204" pitchFamily="34" charset="0"/>
              </a:rPr>
              <a:t>Si </a:t>
            </a:r>
            <a:r>
              <a:rPr lang="es-ES" sz="1000" dirty="0">
                <a:solidFill>
                  <a:prstClr val="black"/>
                </a:solidFill>
                <a:latin typeface="Franklin Gothic Demi" panose="020B0703020102020204" pitchFamily="34" charset="0"/>
              </a:rPr>
              <a:t>no puedes abandonar la habitación y esta empieza a llenarse de humo</a:t>
            </a:r>
            <a:r>
              <a:rPr lang="es-ES" sz="1000" dirty="0" smtClean="0">
                <a:solidFill>
                  <a:prstClr val="black"/>
                </a:solidFill>
                <a:latin typeface="Franklin Gothic Demi" panose="020B0703020102020204" pitchFamily="34" charset="0"/>
              </a:rPr>
              <a:t>: procure tapar las rendija de la puerta con un paño a ser posible humedecido.</a:t>
            </a:r>
          </a:p>
          <a:p>
            <a:pPr marL="157443" indent="-157443" algn="just">
              <a:buFont typeface="Arial" pitchFamily="34" charset="0"/>
              <a:buChar char="•"/>
            </a:pPr>
            <a:endParaRPr lang="es-ES" sz="1000" dirty="0" smtClean="0">
              <a:solidFill>
                <a:prstClr val="black"/>
              </a:solidFill>
              <a:latin typeface="Franklin Gothic Demi" panose="020B0703020102020204" pitchFamily="34" charset="0"/>
            </a:endParaRPr>
          </a:p>
          <a:p>
            <a:pPr marL="157443" indent="-157443" algn="just">
              <a:buFont typeface="Arial" pitchFamily="34" charset="0"/>
              <a:buChar char="•"/>
            </a:pPr>
            <a:r>
              <a:rPr lang="es-ES" sz="1000" dirty="0" smtClean="0">
                <a:solidFill>
                  <a:prstClr val="black"/>
                </a:solidFill>
                <a:latin typeface="Franklin Gothic Demi" panose="020B0703020102020204" pitchFamily="34" charset="0"/>
              </a:rPr>
              <a:t>Utilice la vía de evacuación más próxima, si en esta se encuentra una puerta cerrada, antes de abrirla compruebe la temperatura del pomo, si esta muy caliente tenga cuidado pues puede estar el fuego tras ella.</a:t>
            </a:r>
          </a:p>
          <a:p>
            <a:pPr marL="157443" indent="-157443" algn="just">
              <a:buFont typeface="Arial" pitchFamily="34" charset="0"/>
              <a:buChar char="•"/>
            </a:pPr>
            <a:endParaRPr lang="es-ES" sz="1000" dirty="0" smtClean="0">
              <a:solidFill>
                <a:prstClr val="black"/>
              </a:solidFill>
              <a:latin typeface="Franklin Gothic Demi" panose="020B0703020102020204" pitchFamily="34" charset="0"/>
            </a:endParaRPr>
          </a:p>
          <a:p>
            <a:pPr marL="157443" indent="-157443" algn="just">
              <a:buFont typeface="Arial" pitchFamily="34" charset="0"/>
              <a:buChar char="•"/>
            </a:pPr>
            <a:r>
              <a:rPr lang="es-ES" sz="1000" dirty="0" smtClean="0">
                <a:solidFill>
                  <a:prstClr val="black"/>
                </a:solidFill>
                <a:latin typeface="Franklin Gothic Demi" panose="020B0703020102020204" pitchFamily="34" charset="0"/>
              </a:rPr>
              <a:t>No </a:t>
            </a:r>
            <a:r>
              <a:rPr lang="es-ES" sz="1000" dirty="0">
                <a:solidFill>
                  <a:prstClr val="black"/>
                </a:solidFill>
                <a:latin typeface="Franklin Gothic Demi" panose="020B0703020102020204" pitchFamily="34" charset="0"/>
              </a:rPr>
              <a:t>uses el ascensor como salida, </a:t>
            </a:r>
            <a:r>
              <a:rPr lang="es-ES" sz="1000" dirty="0" smtClean="0">
                <a:solidFill>
                  <a:prstClr val="black"/>
                </a:solidFill>
                <a:latin typeface="Franklin Gothic Demi" panose="020B0703020102020204" pitchFamily="34" charset="0"/>
              </a:rPr>
              <a:t>su instalación no es un medio seguro, actuando como un chimenea con el humo, puede </a:t>
            </a:r>
            <a:r>
              <a:rPr lang="es-ES" sz="1000" dirty="0">
                <a:solidFill>
                  <a:prstClr val="black"/>
                </a:solidFill>
                <a:latin typeface="Franklin Gothic Demi" panose="020B0703020102020204" pitchFamily="34" charset="0"/>
              </a:rPr>
              <a:t>pararse entre dos pisos o ir al piso del incendio y parar allí</a:t>
            </a:r>
            <a:r>
              <a:rPr lang="es-ES" sz="1000" b="1" dirty="0" smtClean="0">
                <a:solidFill>
                  <a:prstClr val="black"/>
                </a:solidFill>
                <a:latin typeface="Franklin Gothic Demi" panose="020B0703020102020204" pitchFamily="34" charset="0"/>
              </a:rPr>
              <a:t>.</a:t>
            </a:r>
          </a:p>
          <a:p>
            <a:pPr marL="157443" indent="-157443" algn="just">
              <a:buFont typeface="Arial" pitchFamily="34" charset="0"/>
              <a:buChar char="•"/>
            </a:pPr>
            <a:endParaRPr lang="es-ES" sz="1000" b="1" dirty="0">
              <a:solidFill>
                <a:prstClr val="black"/>
              </a:solidFill>
              <a:latin typeface="Franklin Gothic Demi" panose="020B0703020102020204"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Siga en todo momento las instrucciones de evacuación que se le indique.</a:t>
            </a:r>
          </a:p>
          <a:p>
            <a:pPr marL="157443" lvl="1" indent="-157443" algn="just">
              <a:buFont typeface="Arial" pitchFamily="34" charset="0"/>
              <a:buChar char="•"/>
            </a:pPr>
            <a:r>
              <a:rPr lang="es-ES" sz="1000" dirty="0" smtClean="0">
                <a:solidFill>
                  <a:prstClr val="black"/>
                </a:solidFill>
                <a:latin typeface="Franklin Gothic Demi" pitchFamily="34" charset="0"/>
              </a:rPr>
              <a:t>Mantenga la calma, no grite ni  corra. </a:t>
            </a:r>
          </a:p>
          <a:p>
            <a:pPr marL="157443" lvl="1" indent="-157443" algn="just">
              <a:buFont typeface="Arial" pitchFamily="34" charset="0"/>
              <a:buChar char="•"/>
            </a:pPr>
            <a:endParaRPr lang="es-ES" sz="1000" dirty="0" smtClean="0">
              <a:solidFill>
                <a:prstClr val="black"/>
              </a:solidFill>
              <a:latin typeface="Franklin Gothic Demi" pitchFamily="34" charset="0"/>
            </a:endParaRPr>
          </a:p>
        </p:txBody>
      </p:sp>
      <p:sp>
        <p:nvSpPr>
          <p:cNvPr id="13" name="28 Proceso alternativo"/>
          <p:cNvSpPr/>
          <p:nvPr/>
        </p:nvSpPr>
        <p:spPr>
          <a:xfrm>
            <a:off x="3505372" y="188639"/>
            <a:ext cx="3024336" cy="655272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prstClr val="white"/>
                </a:solidFill>
              </a:rPr>
              <a:t>UTI</a:t>
            </a:r>
            <a:endParaRPr lang="es-ES" dirty="0">
              <a:solidFill>
                <a:prstClr val="white"/>
              </a:solidFill>
            </a:endParaRPr>
          </a:p>
        </p:txBody>
      </p:sp>
      <p:sp>
        <p:nvSpPr>
          <p:cNvPr id="14" name="29 CuadroTexto"/>
          <p:cNvSpPr txBox="1"/>
          <p:nvPr/>
        </p:nvSpPr>
        <p:spPr>
          <a:xfrm>
            <a:off x="3605580" y="274290"/>
            <a:ext cx="2880320" cy="3693319"/>
          </a:xfrm>
          <a:prstGeom prst="rect">
            <a:avLst/>
          </a:prstGeom>
          <a:noFill/>
        </p:spPr>
        <p:txBody>
          <a:bodyPr wrap="square" rtlCol="0">
            <a:spAutoFit/>
          </a:bodyPr>
          <a:lstStyle/>
          <a:p>
            <a:pPr algn="just"/>
            <a:r>
              <a:rPr lang="es-ES" sz="1200" b="1" dirty="0" smtClean="0">
                <a:solidFill>
                  <a:prstClr val="black"/>
                </a:solidFill>
                <a:latin typeface="Arial Black" pitchFamily="34" charset="0"/>
                <a:cs typeface="Arial" pitchFamily="34" charset="0"/>
              </a:rPr>
              <a:t>UTILIZACIÓN DE EXTINTORES</a:t>
            </a:r>
            <a:r>
              <a:rPr lang="es-ES" sz="900" b="1" dirty="0" smtClean="0">
                <a:solidFill>
                  <a:prstClr val="black"/>
                </a:solidFill>
                <a:latin typeface="Arial" pitchFamily="34" charset="0"/>
                <a:cs typeface="Arial" pitchFamily="34" charset="0"/>
              </a:rPr>
              <a:t> </a:t>
            </a:r>
          </a:p>
          <a:p>
            <a:pPr algn="just"/>
            <a:endParaRPr lang="es-ES" sz="900" b="1" dirty="0" smtClean="0">
              <a:solidFill>
                <a:prstClr val="black"/>
              </a:solidFill>
              <a:latin typeface="Arial" pitchFamily="34" charset="0"/>
              <a:cs typeface="Arial" pitchFamily="34" charset="0"/>
            </a:endParaRPr>
          </a:p>
          <a:p>
            <a:pPr>
              <a:buFont typeface="Wingdings" pitchFamily="2" charset="2"/>
              <a:buChar char="Ø"/>
            </a:pPr>
            <a:r>
              <a:rPr lang="es-ES" sz="1000" b="1" dirty="0" smtClean="0">
                <a:solidFill>
                  <a:prstClr val="black"/>
                </a:solidFill>
                <a:latin typeface="Arial" pitchFamily="34" charset="0"/>
                <a:cs typeface="Arial" pitchFamily="34" charset="0"/>
              </a:rPr>
              <a:t> Quite el pasador de seguridad tirando de la anilla.</a:t>
            </a:r>
          </a:p>
          <a:p>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 Con su mano más hábil sujete el extintor y a la vez la  palanca de disparo; con la otra mano sujete la manguera, si la hubiera.</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Diríjase hacia el incendio, deteniéndose a 2 m, ponga el extintor en el suelo y con la boca de la manguera dirigida al suelo presione </a:t>
            </a:r>
            <a:r>
              <a:rPr lang="es-ES" sz="1000" b="1" dirty="0">
                <a:solidFill>
                  <a:prstClr val="black"/>
                </a:solidFill>
                <a:latin typeface="Arial" pitchFamily="34" charset="0"/>
                <a:cs typeface="Arial" pitchFamily="34" charset="0"/>
              </a:rPr>
              <a:t>la palanca de </a:t>
            </a:r>
            <a:r>
              <a:rPr lang="es-ES" sz="1000" b="1" dirty="0" smtClean="0">
                <a:solidFill>
                  <a:prstClr val="black"/>
                </a:solidFill>
                <a:latin typeface="Arial" pitchFamily="34" charset="0"/>
                <a:cs typeface="Arial" pitchFamily="34" charset="0"/>
              </a:rPr>
              <a:t>disparo, comprobando que funciona.</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 Acérquese al incendio y dirija el chorro del extintor a la base de las llamas. </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Mueva el chorro en </a:t>
            </a:r>
            <a:r>
              <a:rPr lang="es-ES" sz="1000" b="1" dirty="0" err="1" smtClean="0">
                <a:solidFill>
                  <a:prstClr val="black"/>
                </a:solidFill>
                <a:latin typeface="Arial" pitchFamily="34" charset="0"/>
                <a:cs typeface="Arial" pitchFamily="34" charset="0"/>
              </a:rPr>
              <a:t>zig-zag</a:t>
            </a:r>
            <a:r>
              <a:rPr lang="es-ES" sz="1000" b="1" dirty="0" smtClean="0">
                <a:solidFill>
                  <a:prstClr val="black"/>
                </a:solidFill>
                <a:latin typeface="Arial" pitchFamily="34" charset="0"/>
                <a:cs typeface="Arial" pitchFamily="34" charset="0"/>
              </a:rPr>
              <a:t> para cubrir más superficie. </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Evite </a:t>
            </a:r>
            <a:r>
              <a:rPr lang="es-ES" sz="1000" b="1" dirty="0">
                <a:solidFill>
                  <a:prstClr val="black"/>
                </a:solidFill>
                <a:latin typeface="Arial" pitchFamily="34" charset="0"/>
                <a:cs typeface="Arial" pitchFamily="34" charset="0"/>
              </a:rPr>
              <a:t>que </a:t>
            </a:r>
            <a:r>
              <a:rPr lang="es-ES" sz="1000" b="1" dirty="0" smtClean="0">
                <a:solidFill>
                  <a:prstClr val="black"/>
                </a:solidFill>
                <a:latin typeface="Arial" pitchFamily="34" charset="0"/>
                <a:cs typeface="Arial" pitchFamily="34" charset="0"/>
              </a:rPr>
              <a:t>el fuego se propague a otras zonas por acercar demasiado el chorro.</a:t>
            </a:r>
          </a:p>
          <a:p>
            <a:pPr algn="just"/>
            <a:endParaRPr lang="es-ES" sz="1000" b="1" dirty="0" smtClean="0">
              <a:solidFill>
                <a:prstClr val="black"/>
              </a:solidFill>
              <a:latin typeface="Arial" pitchFamily="34" charset="0"/>
              <a:cs typeface="Arial" pitchFamily="34" charset="0"/>
            </a:endParaRPr>
          </a:p>
          <a:p>
            <a:pPr algn="just">
              <a:buFont typeface="Wingdings" pitchFamily="2" charset="2"/>
              <a:buChar char="Ø"/>
            </a:pPr>
            <a:endParaRPr lang="es-ES" sz="900" b="1" dirty="0" smtClean="0">
              <a:solidFill>
                <a:prstClr val="black"/>
              </a:solidFill>
              <a:latin typeface="Arial" pitchFamily="34" charset="0"/>
              <a:cs typeface="Arial" pitchFamily="34" charset="0"/>
            </a:endParaRPr>
          </a:p>
          <a:p>
            <a:pPr>
              <a:buFont typeface="Wingdings" pitchFamily="2" charset="2"/>
              <a:buChar char="Ø"/>
            </a:pPr>
            <a:endParaRPr lang="es-ES" sz="900" b="1" dirty="0">
              <a:solidFill>
                <a:prstClr val="black"/>
              </a:solidFill>
              <a:latin typeface="Arial" pitchFamily="34" charset="0"/>
              <a:cs typeface="Arial" pitchFamily="34" charset="0"/>
            </a:endParaRPr>
          </a:p>
        </p:txBody>
      </p:sp>
      <p:pic>
        <p:nvPicPr>
          <p:cNvPr id="15" name="Picture 2" descr="C:\Documents and Settings\User\Escritorio\untitled.bmp"/>
          <p:cNvPicPr>
            <a:picLocks noChangeAspect="1" noChangeArrowheads="1"/>
          </p:cNvPicPr>
          <p:nvPr/>
        </p:nvPicPr>
        <p:blipFill>
          <a:blip r:embed="rId2" cstate="print"/>
          <a:srcRect/>
          <a:stretch>
            <a:fillRect/>
          </a:stretch>
        </p:blipFill>
        <p:spPr bwMode="auto">
          <a:xfrm>
            <a:off x="2546408" y="1201073"/>
            <a:ext cx="405000" cy="540000"/>
          </a:xfrm>
          <a:prstGeom prst="rect">
            <a:avLst/>
          </a:prstGeom>
          <a:noFill/>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7935" y="662200"/>
            <a:ext cx="380706" cy="540000"/>
          </a:xfrm>
          <a:prstGeom prst="rect">
            <a:avLst/>
          </a:prstGeom>
        </p:spPr>
      </p:pic>
      <p:pic>
        <p:nvPicPr>
          <p:cNvPr id="31" name="Imagen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1262" y="1191881"/>
            <a:ext cx="378195" cy="540000"/>
          </a:xfrm>
          <a:prstGeom prst="rect">
            <a:avLst/>
          </a:prstGeom>
        </p:spPr>
      </p:pic>
      <p:pic>
        <p:nvPicPr>
          <p:cNvPr id="32" name="Imagen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6626" y="5009287"/>
            <a:ext cx="365588" cy="522001"/>
          </a:xfrm>
          <a:prstGeom prst="rect">
            <a:avLst/>
          </a:prstGeom>
        </p:spPr>
      </p:pic>
      <p:pic>
        <p:nvPicPr>
          <p:cNvPr id="33" name="Imagen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1262" y="662200"/>
            <a:ext cx="378195" cy="540000"/>
          </a:xfrm>
          <a:prstGeom prst="rect">
            <a:avLst/>
          </a:prstGeom>
        </p:spPr>
      </p:pic>
      <p:pic>
        <p:nvPicPr>
          <p:cNvPr id="35" name="Imagen 3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8194" y="2302664"/>
            <a:ext cx="388800" cy="386526"/>
          </a:xfrm>
          <a:prstGeom prst="rect">
            <a:avLst/>
          </a:prstGeom>
          <a:noFill/>
          <a:ln>
            <a:noFill/>
          </a:ln>
        </p:spPr>
      </p:pic>
      <p:pic>
        <p:nvPicPr>
          <p:cNvPr id="36" name="Imagen 3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4783" y="2302664"/>
            <a:ext cx="388800" cy="388800"/>
          </a:xfrm>
          <a:prstGeom prst="rect">
            <a:avLst/>
          </a:prstGeom>
          <a:noFill/>
          <a:ln>
            <a:noFill/>
          </a:ln>
        </p:spPr>
      </p:pic>
      <p:pic>
        <p:nvPicPr>
          <p:cNvPr id="39" name="Imagen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4827" y="4087294"/>
            <a:ext cx="767228" cy="385200"/>
          </a:xfrm>
          <a:prstGeom prst="rect">
            <a:avLst/>
          </a:prstGeom>
        </p:spPr>
      </p:pic>
      <p:pic>
        <p:nvPicPr>
          <p:cNvPr id="38" name="Imagen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32029" y="5833877"/>
            <a:ext cx="504000" cy="427972"/>
          </a:xfrm>
          <a:prstGeom prst="rect">
            <a:avLst/>
          </a:prstGeom>
        </p:spPr>
      </p:pic>
      <p:pic>
        <p:nvPicPr>
          <p:cNvPr id="40" name="Imagen 3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64000" y="1916832"/>
            <a:ext cx="388800" cy="375545"/>
          </a:xfrm>
          <a:prstGeom prst="rect">
            <a:avLst/>
          </a:prstGeom>
          <a:noFill/>
          <a:ln>
            <a:noFill/>
          </a:ln>
        </p:spPr>
      </p:pic>
      <p:sp>
        <p:nvSpPr>
          <p:cNvPr id="2" name="Rectángulo 1"/>
          <p:cNvSpPr/>
          <p:nvPr/>
        </p:nvSpPr>
        <p:spPr>
          <a:xfrm>
            <a:off x="153003" y="5684077"/>
            <a:ext cx="2966070" cy="523220"/>
          </a:xfrm>
          <a:prstGeom prst="rect">
            <a:avLst/>
          </a:prstGeom>
        </p:spPr>
        <p:txBody>
          <a:bodyPr wrap="square">
            <a:spAutoFit/>
          </a:bodyPr>
          <a:lstStyle/>
          <a:p>
            <a:pPr marL="0" lvl="1" algn="just"/>
            <a:endParaRPr lang="es-ES" sz="1000" dirty="0">
              <a:solidFill>
                <a:prstClr val="black"/>
              </a:solidFill>
              <a:latin typeface="Franklin Gothic Demi" pitchFamily="34" charset="0"/>
            </a:endParaRPr>
          </a:p>
          <a:p>
            <a:pPr algn="just"/>
            <a:endParaRPr lang="es-ES" dirty="0">
              <a:solidFill>
                <a:prstClr val="black"/>
              </a:solidFill>
            </a:endParaRPr>
          </a:p>
        </p:txBody>
      </p:sp>
      <p:pic>
        <p:nvPicPr>
          <p:cNvPr id="43" name="Imagen 4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66946" y="3126290"/>
            <a:ext cx="388800" cy="388800"/>
          </a:xfrm>
          <a:prstGeom prst="rect">
            <a:avLst/>
          </a:prstGeom>
          <a:noFill/>
          <a:ln>
            <a:noFill/>
          </a:ln>
        </p:spPr>
      </p:pic>
      <p:sp>
        <p:nvSpPr>
          <p:cNvPr id="6" name="Rectángulo 5"/>
          <p:cNvSpPr/>
          <p:nvPr/>
        </p:nvSpPr>
        <p:spPr>
          <a:xfrm>
            <a:off x="7017596" y="188640"/>
            <a:ext cx="2475037" cy="461665"/>
          </a:xfrm>
          <a:prstGeom prst="rect">
            <a:avLst/>
          </a:prstGeom>
        </p:spPr>
        <p:txBody>
          <a:bodyPr wrap="none">
            <a:spAutoFit/>
          </a:bodyPr>
          <a:lstStyle/>
          <a:p>
            <a:pPr algn="ctr"/>
            <a:r>
              <a:rPr lang="es-ES" sz="1200" b="1" dirty="0">
                <a:solidFill>
                  <a:prstClr val="black"/>
                </a:solidFill>
                <a:latin typeface="Arial Black" panose="020B0A04020102020204" pitchFamily="34" charset="0"/>
              </a:rPr>
              <a:t>INSTRUCCIONES  </a:t>
            </a:r>
            <a:endParaRPr lang="es-ES" sz="1200" b="1" dirty="0" smtClean="0">
              <a:solidFill>
                <a:prstClr val="black"/>
              </a:solidFill>
              <a:latin typeface="Arial Black" panose="020B0A04020102020204" pitchFamily="34" charset="0"/>
            </a:endParaRPr>
          </a:p>
          <a:p>
            <a:pPr algn="ctr"/>
            <a:r>
              <a:rPr lang="es-ES" sz="1200" b="1" dirty="0" smtClean="0">
                <a:solidFill>
                  <a:prstClr val="black"/>
                </a:solidFill>
                <a:latin typeface="Arial Black" panose="020B0A04020102020204" pitchFamily="34" charset="0"/>
              </a:rPr>
              <a:t>EN CASO DE EVACUACIÓN </a:t>
            </a:r>
          </a:p>
        </p:txBody>
      </p:sp>
      <p:pic>
        <p:nvPicPr>
          <p:cNvPr id="56" name="Imagen 5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76867" y="2710698"/>
            <a:ext cx="388800" cy="388800"/>
          </a:xfrm>
          <a:prstGeom prst="rect">
            <a:avLst/>
          </a:prstGeom>
          <a:noFill/>
          <a:ln>
            <a:noFill/>
          </a:ln>
        </p:spPr>
      </p:pic>
      <p:pic>
        <p:nvPicPr>
          <p:cNvPr id="55" name="Imagen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49595" y="3433265"/>
            <a:ext cx="680964" cy="1800000"/>
          </a:xfrm>
          <a:prstGeom prst="rect">
            <a:avLst/>
          </a:prstGeom>
        </p:spPr>
      </p:pic>
      <p:pic>
        <p:nvPicPr>
          <p:cNvPr id="60" name="Imagen 5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51919" y="4928982"/>
            <a:ext cx="2366573" cy="1800000"/>
          </a:xfrm>
          <a:prstGeom prst="rect">
            <a:avLst/>
          </a:prstGeom>
        </p:spPr>
      </p:pic>
      <p:pic>
        <p:nvPicPr>
          <p:cNvPr id="61" name="Imagen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94438" y="3405736"/>
            <a:ext cx="1227470" cy="1800000"/>
          </a:xfrm>
          <a:prstGeom prst="rect">
            <a:avLst/>
          </a:prstGeom>
        </p:spPr>
      </p:pic>
      <p:grpSp>
        <p:nvGrpSpPr>
          <p:cNvPr id="4" name="Grupo 3"/>
          <p:cNvGrpSpPr/>
          <p:nvPr/>
        </p:nvGrpSpPr>
        <p:grpSpPr>
          <a:xfrm>
            <a:off x="6585449" y="684234"/>
            <a:ext cx="3030046" cy="5701712"/>
            <a:chOff x="6585449" y="684234"/>
            <a:chExt cx="3030046" cy="5701712"/>
          </a:xfrm>
        </p:grpSpPr>
        <p:sp>
          <p:nvSpPr>
            <p:cNvPr id="16" name="7 CuadroTexto"/>
            <p:cNvSpPr txBox="1"/>
            <p:nvPr/>
          </p:nvSpPr>
          <p:spPr>
            <a:xfrm>
              <a:off x="6585449" y="684234"/>
              <a:ext cx="3030046" cy="5701712"/>
            </a:xfrm>
            <a:prstGeom prst="rect">
              <a:avLst/>
            </a:prstGeom>
            <a:noFill/>
          </p:spPr>
          <p:txBody>
            <a:bodyPr wrap="square" lIns="83969" tIns="41985" rIns="83969" bIns="41985" rtlCol="0">
              <a:spAutoFit/>
            </a:bodyPr>
            <a:lstStyle/>
            <a:p>
              <a:pPr marL="157443" indent="-157443" algn="just">
                <a:buFont typeface="Arial" pitchFamily="34" charset="0"/>
                <a:buChar char="•"/>
              </a:pPr>
              <a:r>
                <a:rPr lang="es-ES" sz="1000" dirty="0" smtClean="0">
                  <a:solidFill>
                    <a:prstClr val="black"/>
                  </a:solidFill>
                  <a:latin typeface="Franklin Gothic Demi" pitchFamily="34" charset="0"/>
                </a:rPr>
                <a:t>Conozca la ruta de evacuación establecida en función de la dependencia donde este Usted; </a:t>
              </a:r>
              <a:r>
                <a:rPr lang="es-ES" sz="1000" dirty="0">
                  <a:solidFill>
                    <a:prstClr val="black"/>
                  </a:solidFill>
                  <a:latin typeface="Franklin Gothic Demi" pitchFamily="34" charset="0"/>
                </a:rPr>
                <a:t>a</a:t>
              </a:r>
              <a:r>
                <a:rPr lang="es-ES" sz="1000" dirty="0" smtClean="0">
                  <a:solidFill>
                    <a:prstClr val="black"/>
                  </a:solidFill>
                  <a:latin typeface="Franklin Gothic Demi" pitchFamily="34" charset="0"/>
                </a:rPr>
                <a:t>l sonar la alarma tranquilice </a:t>
              </a:r>
              <a:r>
                <a:rPr lang="es-ES" sz="1000" dirty="0">
                  <a:solidFill>
                    <a:prstClr val="black"/>
                  </a:solidFill>
                  <a:latin typeface="Franklin Gothic Demi" pitchFamily="34" charset="0"/>
                </a:rPr>
                <a:t>a las personas, pero actúe con firmeza para conseguir una evacuación rápida y ordenada de la dependencia.</a:t>
              </a:r>
            </a:p>
            <a:p>
              <a:pPr marL="157443" indent="-157443" algn="just">
                <a:buFont typeface="Arial" pitchFamily="34" charset="0"/>
                <a:buChar char="•"/>
              </a:pPr>
              <a:r>
                <a:rPr lang="es-ES" sz="1000" dirty="0" smtClean="0">
                  <a:solidFill>
                    <a:prstClr val="black"/>
                  </a:solidFill>
                  <a:latin typeface="Franklin Gothic Demi" pitchFamily="34" charset="0"/>
                </a:rPr>
                <a:t>Indique </a:t>
              </a:r>
              <a:r>
                <a:rPr lang="es-ES" sz="1000" dirty="0">
                  <a:solidFill>
                    <a:prstClr val="black"/>
                  </a:solidFill>
                  <a:latin typeface="Franklin Gothic Demi" pitchFamily="34" charset="0"/>
                </a:rPr>
                <a:t>a</a:t>
              </a:r>
              <a:r>
                <a:rPr lang="es-ES" sz="1000" dirty="0" smtClean="0">
                  <a:solidFill>
                    <a:prstClr val="black"/>
                  </a:solidFill>
                  <a:latin typeface="Franklin Gothic Demi" pitchFamily="34" charset="0"/>
                </a:rPr>
                <a:t>l personal que hay que evacuar, </a:t>
              </a:r>
              <a:r>
                <a:rPr lang="es-ES" sz="1000" dirty="0">
                  <a:solidFill>
                    <a:prstClr val="black"/>
                  </a:solidFill>
                  <a:latin typeface="Franklin Gothic Demi" pitchFamily="34" charset="0"/>
                </a:rPr>
                <a:t>c</a:t>
              </a:r>
              <a:r>
                <a:rPr lang="es-ES" sz="1000" dirty="0" smtClean="0">
                  <a:solidFill>
                    <a:prstClr val="black"/>
                  </a:solidFill>
                  <a:latin typeface="Franklin Gothic Demi" pitchFamily="34" charset="0"/>
                </a:rPr>
                <a:t>omunicando las siguientes instrucciones. </a:t>
              </a:r>
            </a:p>
            <a:p>
              <a:pPr marL="157443" indent="-157443" algn="just">
                <a:buFont typeface="Arial" pitchFamily="34" charset="0"/>
                <a:buChar char="•"/>
              </a:pPr>
              <a:endParaRPr lang="es-ES" sz="1000" dirty="0" smtClean="0">
                <a:solidFill>
                  <a:prstClr val="black"/>
                </a:solidFill>
                <a:latin typeface="Franklin Gothic Demi" pitchFamily="34" charset="0"/>
              </a:endParaRPr>
            </a:p>
            <a:p>
              <a:pPr marL="614614" lvl="1" indent="-157443" algn="just">
                <a:buFont typeface="Arial" pitchFamily="34" charset="0"/>
                <a:buChar char="•"/>
              </a:pPr>
              <a:r>
                <a:rPr lang="es-ES" sz="1000" dirty="0" smtClean="0">
                  <a:solidFill>
                    <a:prstClr val="black"/>
                  </a:solidFill>
                  <a:latin typeface="Franklin Gothic Demi" pitchFamily="34" charset="0"/>
                </a:rPr>
                <a:t>No salgan con objetos pesados o voluminosos</a:t>
              </a:r>
            </a:p>
            <a:p>
              <a:pPr marL="614614" lvl="1" indent="-157443" algn="just">
                <a:buFont typeface="Arial" pitchFamily="34" charset="0"/>
                <a:buChar char="•"/>
              </a:pPr>
              <a:r>
                <a:rPr lang="es-ES" sz="1000" dirty="0" smtClean="0">
                  <a:solidFill>
                    <a:prstClr val="black"/>
                  </a:solidFill>
                  <a:latin typeface="Franklin Gothic Demi" pitchFamily="34" charset="0"/>
                </a:rPr>
                <a:t>No retroceda a buscar “objetos olvidados”</a:t>
              </a:r>
            </a:p>
            <a:p>
              <a:pPr marL="614614" lvl="1" indent="-157443" algn="just">
                <a:buFont typeface="Arial" pitchFamily="34" charset="0"/>
                <a:buChar char="•"/>
              </a:pPr>
              <a:r>
                <a:rPr lang="es-ES" sz="1000" dirty="0" smtClean="0">
                  <a:solidFill>
                    <a:prstClr val="black"/>
                  </a:solidFill>
                  <a:latin typeface="Franklin Gothic Demi" pitchFamily="34" charset="0"/>
                </a:rPr>
                <a:t>En presencia de humo tápese la nariz y boca con un pañuelo. Si existe mucho humo, camine agachado</a:t>
              </a:r>
            </a:p>
            <a:p>
              <a:pPr marL="614614" lvl="1" indent="-157443" algn="just">
                <a:buFont typeface="Arial" pitchFamily="34" charset="0"/>
                <a:buChar char="•"/>
              </a:pPr>
              <a:r>
                <a:rPr lang="es-ES" sz="1000" dirty="0" smtClean="0">
                  <a:solidFill>
                    <a:prstClr val="black"/>
                  </a:solidFill>
                  <a:latin typeface="Franklin Gothic Demi" pitchFamily="34" charset="0"/>
                </a:rPr>
                <a:t>No utilice los ascensores ni saque vehículos del aparcamiento.</a:t>
              </a:r>
            </a:p>
            <a:p>
              <a:pPr marL="614614" lvl="1" indent="-157443" algn="just">
                <a:buFont typeface="Arial" pitchFamily="34" charset="0"/>
                <a:buChar char="•"/>
              </a:pPr>
              <a:r>
                <a:rPr lang="es-ES" sz="1000" dirty="0" smtClean="0">
                  <a:solidFill>
                    <a:prstClr val="black"/>
                  </a:solidFill>
                  <a:latin typeface="Franklin Gothic Demi" pitchFamily="34" charset="0"/>
                </a:rPr>
                <a:t>Si se encuentra con una visita, acompáñela hasta el punto de encuentro.</a:t>
              </a:r>
            </a:p>
            <a:p>
              <a:pPr marL="614614" lvl="1" indent="-157443" algn="just">
                <a:buFont typeface="Arial" pitchFamily="34" charset="0"/>
                <a:buChar char="•"/>
              </a:pPr>
              <a:r>
                <a:rPr lang="es-ES" sz="1000" dirty="0" smtClean="0">
                  <a:solidFill>
                    <a:prstClr val="black"/>
                  </a:solidFill>
                  <a:latin typeface="Franklin Gothic Demi" pitchFamily="34" charset="0"/>
                </a:rPr>
                <a:t>Evite bloquear las puertas de salida.</a:t>
              </a:r>
            </a:p>
            <a:p>
              <a:pPr lvl="1" algn="just"/>
              <a:endParaRPr lang="es-ES" sz="500" dirty="0" smtClean="0">
                <a:solidFill>
                  <a:prstClr val="black"/>
                </a:solidFill>
                <a:latin typeface="Franklin Gothic Demi" pitchFamily="34" charset="0"/>
              </a:endParaRPr>
            </a:p>
            <a:p>
              <a:pPr marL="614614" lvl="1" indent="-157443">
                <a:buFont typeface="Arial" pitchFamily="34" charset="0"/>
                <a:buChar char="•"/>
              </a:pPr>
              <a:r>
                <a:rPr lang="es-ES" sz="1000" dirty="0" smtClean="0">
                  <a:solidFill>
                    <a:prstClr val="black"/>
                  </a:solidFill>
                  <a:latin typeface="Franklin Gothic Demi" pitchFamily="34" charset="0"/>
                </a:rPr>
                <a:t>Dirija al personal hacia la vía de evacuación practicable más próxima</a:t>
              </a:r>
            </a:p>
            <a:p>
              <a:pPr marL="614614" lvl="1" indent="-157443">
                <a:buFont typeface="Arial" pitchFamily="34" charset="0"/>
                <a:buChar char="•"/>
              </a:pPr>
              <a:r>
                <a:rPr lang="es-ES" sz="1000" dirty="0" smtClean="0">
                  <a:solidFill>
                    <a:prstClr val="black"/>
                  </a:solidFill>
                  <a:latin typeface="Franklin Gothic Demi" pitchFamily="34" charset="0"/>
                </a:rPr>
                <a:t>Compruebe que no quedan rezagados y que ha salido todo el personal, revisando toda la zona y cerrado las puertas que va dejando tras de si mismo.</a:t>
              </a:r>
            </a:p>
            <a:p>
              <a:pPr marL="614614" lvl="1" indent="-157443">
                <a:buFont typeface="Arial" pitchFamily="34" charset="0"/>
                <a:buChar char="•"/>
              </a:pPr>
              <a:r>
                <a:rPr lang="es-ES" sz="1000" dirty="0" smtClean="0">
                  <a:solidFill>
                    <a:prstClr val="black"/>
                  </a:solidFill>
                  <a:latin typeface="Franklin Gothic Demi" pitchFamily="34" charset="0"/>
                </a:rPr>
                <a:t>En el exterior: </a:t>
              </a:r>
            </a:p>
            <a:p>
              <a:pPr marL="614614" lvl="1" indent="-157443" algn="just">
                <a:buFont typeface="Arial" pitchFamily="34" charset="0"/>
                <a:buChar char="•"/>
              </a:pPr>
              <a:r>
                <a:rPr lang="es-ES" sz="1000" dirty="0" smtClean="0">
                  <a:solidFill>
                    <a:prstClr val="black"/>
                  </a:solidFill>
                  <a:latin typeface="Franklin Gothic Demi" pitchFamily="34" charset="0"/>
                </a:rPr>
                <a:t>Como punto de encuentro se establece: zona marcada en el plano</a:t>
              </a:r>
            </a:p>
            <a:p>
              <a:pPr marL="614614" lvl="1" indent="-157443" algn="just">
                <a:buFont typeface="Arial" pitchFamily="34" charset="0"/>
                <a:buChar char="•"/>
              </a:pPr>
              <a:r>
                <a:rPr lang="es-ES" sz="1000" dirty="0" smtClean="0">
                  <a:solidFill>
                    <a:prstClr val="black"/>
                  </a:solidFill>
                  <a:latin typeface="Franklin Gothic Demi" pitchFamily="34" charset="0"/>
                </a:rPr>
                <a:t>Evite obstaculizar las vías de acceso</a:t>
              </a:r>
            </a:p>
            <a:p>
              <a:pPr marL="614614" lvl="1" indent="-157443" algn="just">
                <a:buFont typeface="Arial" pitchFamily="34" charset="0"/>
                <a:buChar char="•"/>
              </a:pPr>
              <a:r>
                <a:rPr lang="es-ES" sz="1000" dirty="0" smtClean="0">
                  <a:solidFill>
                    <a:prstClr val="black"/>
                  </a:solidFill>
                  <a:latin typeface="Franklin Gothic Demi" pitchFamily="34" charset="0"/>
                </a:rPr>
                <a:t>No regrese al edificio hasta que le comuniquen el fin de la emergencia.</a:t>
              </a:r>
            </a:p>
            <a:p>
              <a:pPr marL="157443" indent="-157443" algn="just">
                <a:buFont typeface="Arial" pitchFamily="34" charset="0"/>
                <a:buChar char="•"/>
              </a:pPr>
              <a:endParaRPr lang="es-ES" sz="1000" dirty="0" smtClean="0">
                <a:solidFill>
                  <a:prstClr val="black"/>
                </a:solidFill>
                <a:latin typeface="Franklin Gothic Demi" pitchFamily="34" charset="0"/>
              </a:endParaRPr>
            </a:p>
          </p:txBody>
        </p:sp>
        <p:pic>
          <p:nvPicPr>
            <p:cNvPr id="42" name="Imagen 4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13053" y="2553069"/>
              <a:ext cx="388800" cy="388800"/>
            </a:xfrm>
            <a:prstGeom prst="rect">
              <a:avLst/>
            </a:prstGeom>
            <a:noFill/>
            <a:ln>
              <a:noFill/>
            </a:ln>
          </p:spPr>
        </p:pic>
        <p:pic>
          <p:nvPicPr>
            <p:cNvPr id="45" name="Imagen 44"/>
            <p:cNvPicPr/>
            <p:nvPr/>
          </p:nvPicPr>
          <p:blipFill>
            <a:blip r:embed="rId17" cstate="print">
              <a:extLst>
                <a:ext uri="{28A0092B-C50C-407E-A947-70E740481C1C}">
                  <a14:useLocalDpi xmlns:a14="http://schemas.microsoft.com/office/drawing/2010/main" val="0"/>
                </a:ext>
              </a:extLst>
            </a:blip>
            <a:stretch>
              <a:fillRect/>
            </a:stretch>
          </p:blipFill>
          <p:spPr>
            <a:xfrm>
              <a:off x="6718786" y="5269758"/>
              <a:ext cx="363855" cy="719455"/>
            </a:xfrm>
            <a:prstGeom prst="rect">
              <a:avLst/>
            </a:prstGeom>
          </p:spPr>
        </p:pic>
        <p:pic>
          <p:nvPicPr>
            <p:cNvPr id="46" name="Imagen 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13053" y="3526697"/>
              <a:ext cx="388800" cy="388800"/>
            </a:xfrm>
            <a:prstGeom prst="rect">
              <a:avLst/>
            </a:prstGeom>
          </p:spPr>
        </p:pic>
        <p:pic>
          <p:nvPicPr>
            <p:cNvPr id="12" name="Imagen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13053" y="2132856"/>
              <a:ext cx="388800" cy="388800"/>
            </a:xfrm>
            <a:prstGeom prst="rect">
              <a:avLst/>
            </a:prstGeom>
          </p:spPr>
        </p:pic>
        <p:pic>
          <p:nvPicPr>
            <p:cNvPr id="47" name="Imagen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4659" y="2973282"/>
              <a:ext cx="365588" cy="522001"/>
            </a:xfrm>
            <a:prstGeom prst="rect">
              <a:avLst/>
            </a:prstGeom>
          </p:spPr>
        </p:pic>
        <p:pic>
          <p:nvPicPr>
            <p:cNvPr id="51" name="Imagen 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01447" y="4142325"/>
              <a:ext cx="388800" cy="514766"/>
            </a:xfrm>
            <a:prstGeom prst="rect">
              <a:avLst/>
            </a:prstGeom>
          </p:spPr>
        </p:pic>
      </p:grpSp>
      <p:sp>
        <p:nvSpPr>
          <p:cNvPr id="3" name="Rectángulo 2"/>
          <p:cNvSpPr/>
          <p:nvPr/>
        </p:nvSpPr>
        <p:spPr>
          <a:xfrm>
            <a:off x="461160" y="274290"/>
            <a:ext cx="2560316" cy="276999"/>
          </a:xfrm>
          <a:prstGeom prst="rect">
            <a:avLst/>
          </a:prstGeom>
        </p:spPr>
        <p:txBody>
          <a:bodyPr wrap="none">
            <a:spAutoFit/>
          </a:bodyPr>
          <a:lstStyle/>
          <a:p>
            <a:pPr algn="ctr"/>
            <a:r>
              <a:rPr lang="es-ES" sz="1200" b="1" dirty="0">
                <a:solidFill>
                  <a:prstClr val="black"/>
                </a:solidFill>
                <a:latin typeface="Arial Black" pitchFamily="34" charset="0"/>
                <a:cs typeface="Arial" pitchFamily="34" charset="0"/>
              </a:rPr>
              <a:t>SI DESCUBRE UN </a:t>
            </a:r>
            <a:r>
              <a:rPr lang="es-ES" sz="1200" b="1" dirty="0" smtClean="0">
                <a:solidFill>
                  <a:prstClr val="black"/>
                </a:solidFill>
                <a:latin typeface="Arial Black" pitchFamily="34" charset="0"/>
                <a:cs typeface="Arial" pitchFamily="34" charset="0"/>
              </a:rPr>
              <a:t>INCENCIO</a:t>
            </a:r>
            <a:endParaRPr lang="es-ES" b="1" dirty="0">
              <a:solidFill>
                <a:prstClr val="black"/>
              </a:solidFill>
              <a:latin typeface="Arial Black" pitchFamily="34" charset="0"/>
              <a:cs typeface="Arial" pitchFamily="34" charset="0"/>
            </a:endParaRPr>
          </a:p>
        </p:txBody>
      </p:sp>
    </p:spTree>
    <p:extLst>
      <p:ext uri="{BB962C8B-B14F-4D97-AF65-F5344CB8AC3E}">
        <p14:creationId xmlns:p14="http://schemas.microsoft.com/office/powerpoint/2010/main" val="801642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16" name="6 Rectángulo redondeado"/>
          <p:cNvSpPr/>
          <p:nvPr/>
        </p:nvSpPr>
        <p:spPr>
          <a:xfrm>
            <a:off x="1012857" y="688981"/>
            <a:ext cx="7860080" cy="5426679"/>
          </a:xfrm>
          <a:prstGeom prst="roundRect">
            <a:avLst/>
          </a:prstGeom>
          <a:ln/>
        </p:spPr>
        <p:style>
          <a:lnRef idx="2">
            <a:schemeClr val="dk1"/>
          </a:lnRef>
          <a:fillRef idx="1">
            <a:schemeClr val="lt1"/>
          </a:fillRef>
          <a:effectRef idx="0">
            <a:schemeClr val="dk1"/>
          </a:effectRef>
          <a:fontRef idx="minor">
            <a:schemeClr val="dk1"/>
          </a:fontRef>
        </p:style>
        <p:txBody>
          <a:bodyPr lIns="68225" tIns="34113" rIns="68225" bIns="34113" rtlCol="0" anchor="ctr"/>
          <a:lstStyle/>
          <a:p>
            <a:pPr algn="ctr"/>
            <a:endParaRPr lang="es-ES" sz="1463">
              <a:solidFill>
                <a:prstClr val="black"/>
              </a:solidFill>
            </a:endParaRPr>
          </a:p>
        </p:txBody>
      </p:sp>
      <p:sp>
        <p:nvSpPr>
          <p:cNvPr id="27" name="6 Rectángulo redondeado"/>
          <p:cNvSpPr/>
          <p:nvPr/>
        </p:nvSpPr>
        <p:spPr>
          <a:xfrm>
            <a:off x="195232" y="154112"/>
            <a:ext cx="9510295"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sp>
        <p:nvSpPr>
          <p:cNvPr id="17" name="CuadroTexto 16"/>
          <p:cNvSpPr txBox="1"/>
          <p:nvPr/>
        </p:nvSpPr>
        <p:spPr>
          <a:xfrm>
            <a:off x="269685" y="901734"/>
            <a:ext cx="4467291" cy="5813515"/>
          </a:xfrm>
          <a:prstGeom prst="rect">
            <a:avLst/>
          </a:prstGeom>
          <a:noFill/>
        </p:spPr>
        <p:txBody>
          <a:bodyPr wrap="square" numCol="1" rtlCol="0">
            <a:spAutoFit/>
          </a:bodyPr>
          <a:lstStyle/>
          <a:p>
            <a:pPr marL="146250" indent="-232172" algn="just">
              <a:spcBef>
                <a:spcPts val="300"/>
              </a:spcBef>
              <a:spcAft>
                <a:spcPts val="300"/>
              </a:spcAft>
              <a:buFont typeface="Arial" panose="020B0604020202020204" pitchFamily="34" charset="0"/>
              <a:buChar char="•"/>
            </a:pPr>
            <a:r>
              <a:rPr lang="es-ES" sz="1200" b="1" dirty="0" smtClean="0">
                <a:solidFill>
                  <a:prstClr val="black"/>
                </a:solidFill>
              </a:rPr>
              <a:t>ORDEN </a:t>
            </a:r>
            <a:r>
              <a:rPr lang="es-ES" sz="1200" b="1" dirty="0">
                <a:solidFill>
                  <a:prstClr val="black"/>
                </a:solidFill>
              </a:rPr>
              <a:t>Y LIMPIEZA, </a:t>
            </a:r>
            <a:r>
              <a:rPr lang="es-ES" sz="1200" dirty="0">
                <a:solidFill>
                  <a:prstClr val="black"/>
                </a:solidFill>
              </a:rPr>
              <a:t>mantenga en todo momento ordenado y limpio el espacio que va utilizar, no colocando equipos y materiales en los pasillos y puertas de evacuación.</a:t>
            </a:r>
          </a:p>
          <a:p>
            <a:pPr marL="146250" indent="-232172" algn="just">
              <a:spcBef>
                <a:spcPts val="300"/>
              </a:spcBef>
              <a:spcAft>
                <a:spcPts val="300"/>
              </a:spcAft>
              <a:buFont typeface="Arial" panose="020B0604020202020204" pitchFamily="34" charset="0"/>
              <a:buChar char="•"/>
            </a:pPr>
            <a:r>
              <a:rPr lang="es-ES" sz="1200" b="1" dirty="0">
                <a:solidFill>
                  <a:prstClr val="black"/>
                </a:solidFill>
              </a:rPr>
              <a:t>PROHIBIDO </a:t>
            </a:r>
            <a:r>
              <a:rPr lang="es-ES" sz="1200" dirty="0">
                <a:solidFill>
                  <a:prstClr val="black"/>
                </a:solidFill>
              </a:rPr>
              <a:t>fumar, usar calentadores eléctricos de resistencia eléctrica, sobrecargar bases de enchufes con conexiones múltiples y cualquier acción que pueda generar fuego.</a:t>
            </a:r>
          </a:p>
          <a:p>
            <a:pPr marL="146250" indent="-232172" algn="just">
              <a:spcBef>
                <a:spcPts val="300"/>
              </a:spcBef>
              <a:spcAft>
                <a:spcPts val="300"/>
              </a:spcAft>
              <a:buFont typeface="Arial" panose="020B0604020202020204" pitchFamily="34" charset="0"/>
              <a:buChar char="•"/>
            </a:pPr>
            <a:r>
              <a:rPr lang="es-ES" sz="1200" dirty="0">
                <a:solidFill>
                  <a:prstClr val="black"/>
                </a:solidFill>
              </a:rPr>
              <a:t>En el caso de ser necesario la utilización de medios o equipos técnicos adicionales a los que disponga el Centro, deberá contar con la </a:t>
            </a:r>
            <a:r>
              <a:rPr lang="es-ES" sz="1200" b="1" dirty="0">
                <a:solidFill>
                  <a:prstClr val="black"/>
                </a:solidFill>
              </a:rPr>
              <a:t>AUTORIZACIÓN del Centro, </a:t>
            </a:r>
            <a:r>
              <a:rPr lang="es-ES" sz="1200" dirty="0">
                <a:solidFill>
                  <a:prstClr val="black"/>
                </a:solidFill>
              </a:rPr>
              <a:t>que a su vez lo consultará con el Servicio de Mantenimiento.</a:t>
            </a:r>
          </a:p>
          <a:p>
            <a:pPr marL="146250" indent="-232172" algn="just">
              <a:spcBef>
                <a:spcPts val="300"/>
              </a:spcBef>
              <a:spcAft>
                <a:spcPts val="300"/>
              </a:spcAft>
              <a:buFont typeface="Arial" panose="020B0604020202020204" pitchFamily="34" charset="0"/>
              <a:buChar char="•"/>
            </a:pPr>
            <a:r>
              <a:rPr lang="es-ES" sz="1200" dirty="0">
                <a:solidFill>
                  <a:prstClr val="black"/>
                </a:solidFill>
              </a:rPr>
              <a:t>En el caso en que se vayan a realizar trabajos de especial peligrosidad (altura electricidad, soldadura, etc.) se necesitará un </a:t>
            </a:r>
            <a:r>
              <a:rPr lang="es-ES" sz="1200" b="1" dirty="0">
                <a:solidFill>
                  <a:prstClr val="black"/>
                </a:solidFill>
              </a:rPr>
              <a:t>PERMISO DE TRABAJO.</a:t>
            </a:r>
            <a:endParaRPr lang="es-ES" sz="1200" dirty="0">
              <a:solidFill>
                <a:prstClr val="black"/>
              </a:solidFill>
            </a:endParaRPr>
          </a:p>
          <a:p>
            <a:pPr marL="146250" indent="-232172" algn="just">
              <a:spcBef>
                <a:spcPts val="300"/>
              </a:spcBef>
              <a:spcAft>
                <a:spcPts val="300"/>
              </a:spcAft>
              <a:buFont typeface="Arial" panose="020B0604020202020204" pitchFamily="34" charset="0"/>
              <a:buChar char="•"/>
            </a:pPr>
            <a:r>
              <a:rPr lang="es-ES" sz="1200" dirty="0">
                <a:solidFill>
                  <a:prstClr val="black"/>
                </a:solidFill>
              </a:rPr>
              <a:t>Al finalizar la actividad, actuación/ ensayo debe</a:t>
            </a:r>
            <a:r>
              <a:rPr lang="es-ES" sz="1200" b="1" dirty="0">
                <a:solidFill>
                  <a:prstClr val="black"/>
                </a:solidFill>
              </a:rPr>
              <a:t> inspeccionar y revisar </a:t>
            </a:r>
            <a:r>
              <a:rPr lang="es-ES" sz="1200" dirty="0">
                <a:solidFill>
                  <a:prstClr val="black"/>
                </a:solidFill>
              </a:rPr>
              <a:t>que todo queda en condiciones de seguridad.</a:t>
            </a:r>
          </a:p>
          <a:p>
            <a:pPr marL="146250" indent="-232172" algn="just">
              <a:spcBef>
                <a:spcPts val="300"/>
              </a:spcBef>
              <a:spcAft>
                <a:spcPts val="300"/>
              </a:spcAft>
              <a:buFont typeface="Arial" panose="020B0604020202020204" pitchFamily="34" charset="0"/>
              <a:buChar char="•"/>
            </a:pPr>
            <a:r>
              <a:rPr lang="es-ES" sz="1200" dirty="0">
                <a:solidFill>
                  <a:prstClr val="black"/>
                </a:solidFill>
              </a:rPr>
              <a:t>En grupos organizados comunique el número y</a:t>
            </a:r>
            <a:r>
              <a:rPr lang="es-ES" sz="1200" b="1" dirty="0">
                <a:solidFill>
                  <a:prstClr val="black"/>
                </a:solidFill>
              </a:rPr>
              <a:t> TIPO DE DISCAPACIDAD </a:t>
            </a:r>
            <a:r>
              <a:rPr lang="es-ES" sz="1200" dirty="0">
                <a:solidFill>
                  <a:prstClr val="black"/>
                </a:solidFill>
              </a:rPr>
              <a:t>si los hubiese.</a:t>
            </a:r>
          </a:p>
          <a:p>
            <a:pPr marL="146250" indent="-232172" algn="just">
              <a:spcBef>
                <a:spcPts val="300"/>
              </a:spcBef>
              <a:spcAft>
                <a:spcPts val="300"/>
              </a:spcAft>
              <a:buFont typeface="Arial" panose="020B0604020202020204" pitchFamily="34" charset="0"/>
              <a:buChar char="•"/>
            </a:pPr>
            <a:r>
              <a:rPr lang="es-ES" sz="1200" dirty="0">
                <a:solidFill>
                  <a:prstClr val="black"/>
                </a:solidFill>
              </a:rPr>
              <a:t>En el caso que acudan</a:t>
            </a:r>
            <a:r>
              <a:rPr lang="es-ES" sz="1200" b="1" dirty="0">
                <a:solidFill>
                  <a:prstClr val="black"/>
                </a:solidFill>
              </a:rPr>
              <a:t> MENORES </a:t>
            </a:r>
            <a:r>
              <a:rPr lang="es-ES" sz="1200" dirty="0">
                <a:solidFill>
                  <a:prstClr val="black"/>
                </a:solidFill>
              </a:rPr>
              <a:t>deben venir acompañados de</a:t>
            </a:r>
            <a:r>
              <a:rPr lang="es-ES" sz="1200" b="1" dirty="0">
                <a:solidFill>
                  <a:prstClr val="black"/>
                </a:solidFill>
              </a:rPr>
              <a:t> adultos que se hagan responsables de su seguridad y comportamiento.</a:t>
            </a:r>
            <a:endParaRPr lang="es-ES" sz="1200" dirty="0">
              <a:solidFill>
                <a:prstClr val="black"/>
              </a:solidFill>
            </a:endParaRPr>
          </a:p>
          <a:p>
            <a:pPr marL="146250" indent="-232172" algn="just">
              <a:spcBef>
                <a:spcPts val="300"/>
              </a:spcBef>
              <a:spcAft>
                <a:spcPts val="300"/>
              </a:spcAft>
              <a:buFont typeface="Arial" panose="020B0604020202020204" pitchFamily="34" charset="0"/>
              <a:buChar char="•"/>
            </a:pPr>
            <a:r>
              <a:rPr lang="es-ES" sz="1200" b="1" dirty="0">
                <a:solidFill>
                  <a:prstClr val="black"/>
                </a:solidFill>
              </a:rPr>
              <a:t>RESPETAR EL AFORO MÁXIMO PERMITIDO </a:t>
            </a:r>
            <a:r>
              <a:rPr lang="es-ES" sz="1200" dirty="0">
                <a:solidFill>
                  <a:prstClr val="black"/>
                </a:solidFill>
              </a:rPr>
              <a:t>para ese espacio, sin permitir la presencia de personas en pasillos, escalones y puertas de salida.</a:t>
            </a:r>
          </a:p>
          <a:p>
            <a:pPr marL="146250" indent="-232172" algn="just">
              <a:spcBef>
                <a:spcPts val="300"/>
              </a:spcBef>
              <a:spcAft>
                <a:spcPts val="300"/>
              </a:spcAft>
              <a:buFont typeface="Arial" panose="020B0604020202020204" pitchFamily="34" charset="0"/>
              <a:buChar char="•"/>
            </a:pPr>
            <a:r>
              <a:rPr lang="es-ES" sz="1200" b="1" dirty="0">
                <a:solidFill>
                  <a:prstClr val="black"/>
                </a:solidFill>
              </a:rPr>
              <a:t>El RESPONSABLE DE LA ACTIVIDAD, </a:t>
            </a:r>
            <a:r>
              <a:rPr lang="es-ES" sz="1200" dirty="0">
                <a:solidFill>
                  <a:prstClr val="black"/>
                </a:solidFill>
              </a:rPr>
              <a:t>debe</a:t>
            </a:r>
            <a:r>
              <a:rPr lang="es-ES" sz="1200" b="1" dirty="0">
                <a:solidFill>
                  <a:prstClr val="black"/>
                </a:solidFill>
              </a:rPr>
              <a:t> VISITAR </a:t>
            </a:r>
            <a:r>
              <a:rPr lang="es-ES" sz="1200" dirty="0">
                <a:solidFill>
                  <a:prstClr val="black"/>
                </a:solidFill>
              </a:rPr>
              <a:t>con antelación al acto, el espacio para que conozca los medios de protección contra incendios disponibles y las rutas de evacuación.</a:t>
            </a:r>
          </a:p>
          <a:p>
            <a:pPr algn="ctr">
              <a:spcBef>
                <a:spcPts val="488"/>
              </a:spcBef>
              <a:spcAft>
                <a:spcPts val="488"/>
              </a:spcAft>
            </a:pPr>
            <a:endParaRPr lang="es-ES" sz="894" b="1" dirty="0">
              <a:solidFill>
                <a:prstClr val="black"/>
              </a:solidFill>
            </a:endParaRPr>
          </a:p>
        </p:txBody>
      </p:sp>
      <p:sp>
        <p:nvSpPr>
          <p:cNvPr id="22" name="CuadroTexto 21"/>
          <p:cNvSpPr txBox="1"/>
          <p:nvPr/>
        </p:nvSpPr>
        <p:spPr>
          <a:xfrm>
            <a:off x="812384" y="332657"/>
            <a:ext cx="3600000" cy="317459"/>
          </a:xfrm>
          <a:prstGeom prst="rect">
            <a:avLst/>
          </a:prstGeom>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sz="1463" b="1" dirty="0">
                <a:solidFill>
                  <a:prstClr val="white"/>
                </a:solidFill>
              </a:rPr>
              <a:t>NORMAS GENERALES DE SEGURIDAD</a:t>
            </a:r>
            <a:endParaRPr lang="es-ES" sz="1463" dirty="0">
              <a:solidFill>
                <a:prstClr val="white"/>
              </a:solidFill>
            </a:endParaRPr>
          </a:p>
        </p:txBody>
      </p:sp>
      <p:sp>
        <p:nvSpPr>
          <p:cNvPr id="24" name="CuadroTexto 23"/>
          <p:cNvSpPr txBox="1"/>
          <p:nvPr/>
        </p:nvSpPr>
        <p:spPr>
          <a:xfrm>
            <a:off x="5313440" y="332656"/>
            <a:ext cx="3600000" cy="317459"/>
          </a:xfrm>
          <a:prstGeom prst="rect">
            <a:avLst/>
          </a:prstGeom>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sz="1463" b="1" dirty="0">
                <a:solidFill>
                  <a:prstClr val="white"/>
                </a:solidFill>
              </a:rPr>
              <a:t>NORMAS ACTUACIÓN ANTE EMERGENCIAS</a:t>
            </a:r>
            <a:endParaRPr lang="es-ES" sz="1463" dirty="0">
              <a:solidFill>
                <a:prstClr val="white"/>
              </a:solidFill>
            </a:endParaRPr>
          </a:p>
        </p:txBody>
      </p:sp>
      <p:sp>
        <p:nvSpPr>
          <p:cNvPr id="28" name="CuadroTexto 27"/>
          <p:cNvSpPr txBox="1"/>
          <p:nvPr/>
        </p:nvSpPr>
        <p:spPr>
          <a:xfrm>
            <a:off x="4950379" y="901734"/>
            <a:ext cx="4467600" cy="5753626"/>
          </a:xfrm>
          <a:prstGeom prst="rect">
            <a:avLst/>
          </a:prstGeom>
          <a:noFill/>
        </p:spPr>
        <p:txBody>
          <a:bodyPr wrap="square" numCol="1" rtlCol="0">
            <a:spAutoFit/>
          </a:bodyPr>
          <a:lstStyle/>
          <a:p>
            <a:pPr marL="146250" algn="just">
              <a:spcBef>
                <a:spcPts val="488"/>
              </a:spcBef>
              <a:spcAft>
                <a:spcPts val="488"/>
              </a:spcAft>
            </a:pPr>
            <a:r>
              <a:rPr lang="es-ES" sz="1200" dirty="0" smtClean="0">
                <a:solidFill>
                  <a:prstClr val="black"/>
                </a:solidFill>
              </a:rPr>
              <a:t>1. </a:t>
            </a:r>
            <a:r>
              <a:rPr lang="es-ES" sz="1200" dirty="0">
                <a:solidFill>
                  <a:prstClr val="black"/>
                </a:solidFill>
              </a:rPr>
              <a:t>Colaborar con el Jefe de Intervención de la Universidad de Sevilla nombrando a un responsable en materia de emergencias y a un equipo de intervención entre el personal que vaya a estar presente en el acto que colaborará con los equipos de intervención de la Universidad de Sevilla. </a:t>
            </a:r>
          </a:p>
          <a:p>
            <a:pPr marL="146250" algn="just">
              <a:spcBef>
                <a:spcPts val="488"/>
              </a:spcBef>
              <a:spcAft>
                <a:spcPts val="488"/>
              </a:spcAft>
            </a:pPr>
            <a:r>
              <a:rPr lang="es-ES" sz="1200" dirty="0">
                <a:solidFill>
                  <a:prstClr val="black"/>
                </a:solidFill>
              </a:rPr>
              <a:t>2.   </a:t>
            </a:r>
            <a:r>
              <a:rPr lang="es-ES" sz="1200" b="1" dirty="0">
                <a:solidFill>
                  <a:prstClr val="black"/>
                </a:solidFill>
              </a:rPr>
              <a:t>Como responsable de emergencias deberá:</a:t>
            </a:r>
          </a:p>
          <a:p>
            <a:pPr marL="292500" lvl="2" algn="just"/>
            <a:r>
              <a:rPr lang="es-ES" sz="1200" dirty="0">
                <a:solidFill>
                  <a:prstClr val="black"/>
                </a:solidFill>
              </a:rPr>
              <a:t>       2.1 Conocer las </a:t>
            </a:r>
            <a:r>
              <a:rPr lang="es-ES" sz="1200" b="1" dirty="0">
                <a:solidFill>
                  <a:prstClr val="black"/>
                </a:solidFill>
              </a:rPr>
              <a:t>normas de seguridad y actuación ante emergencias del Centro.</a:t>
            </a:r>
            <a:endParaRPr lang="es-ES" sz="1200" dirty="0">
              <a:solidFill>
                <a:prstClr val="black"/>
              </a:solidFill>
            </a:endParaRPr>
          </a:p>
          <a:p>
            <a:pPr marL="292500" lvl="2" algn="just"/>
            <a:r>
              <a:rPr lang="es-ES" sz="1200" dirty="0">
                <a:solidFill>
                  <a:prstClr val="black"/>
                </a:solidFill>
              </a:rPr>
              <a:t>       2.2 Conocer los medios de protección contra incendios (extintores, pulsadores  de alarma etc.,)</a:t>
            </a:r>
          </a:p>
          <a:p>
            <a:pPr marL="292500" lvl="2" algn="just"/>
            <a:r>
              <a:rPr lang="es-ES" sz="1200" dirty="0">
                <a:solidFill>
                  <a:prstClr val="black"/>
                </a:solidFill>
              </a:rPr>
              <a:t>      2.3 Conocer las</a:t>
            </a:r>
            <a:r>
              <a:rPr lang="es-ES" sz="1200" b="1" dirty="0">
                <a:solidFill>
                  <a:prstClr val="black"/>
                </a:solidFill>
              </a:rPr>
              <a:t> rutas de evacuación</a:t>
            </a:r>
            <a:r>
              <a:rPr lang="es-ES" sz="1200" dirty="0">
                <a:solidFill>
                  <a:prstClr val="black"/>
                </a:solidFill>
              </a:rPr>
              <a:t> y el punto de reunión.</a:t>
            </a:r>
          </a:p>
          <a:p>
            <a:pPr marL="292500" lvl="2" algn="just"/>
            <a:r>
              <a:rPr lang="es-ES" sz="1200" dirty="0">
                <a:solidFill>
                  <a:prstClr val="black"/>
                </a:solidFill>
              </a:rPr>
              <a:t>      2.4 Dar las debidas i</a:t>
            </a:r>
            <a:r>
              <a:rPr lang="es-ES" sz="1200" b="1" dirty="0">
                <a:solidFill>
                  <a:prstClr val="black"/>
                </a:solidFill>
              </a:rPr>
              <a:t>nstrucciones a los equipos de intervención.</a:t>
            </a:r>
            <a:endParaRPr lang="es-ES" sz="1200" dirty="0">
              <a:solidFill>
                <a:prstClr val="black"/>
              </a:solidFill>
            </a:endParaRPr>
          </a:p>
          <a:p>
            <a:pPr marL="292500" lvl="2" algn="just"/>
            <a:r>
              <a:rPr lang="es-ES" sz="1200" dirty="0">
                <a:solidFill>
                  <a:prstClr val="black"/>
                </a:solidFill>
              </a:rPr>
              <a:t>      2.5 Disponer de </a:t>
            </a:r>
            <a:r>
              <a:rPr lang="es-ES" sz="1200" b="1" dirty="0">
                <a:solidFill>
                  <a:prstClr val="black"/>
                </a:solidFill>
              </a:rPr>
              <a:t>los teléfonos de emergencias</a:t>
            </a:r>
            <a:r>
              <a:rPr lang="es-ES" sz="1200" dirty="0">
                <a:solidFill>
                  <a:prstClr val="black"/>
                </a:solidFill>
              </a:rPr>
              <a:t> y del centro de control interno del Centro (Conserjería) así como del Centro de Control externo (Seguridad del campus).</a:t>
            </a:r>
          </a:p>
          <a:p>
            <a:pPr marL="146250" algn="just">
              <a:spcBef>
                <a:spcPts val="488"/>
              </a:spcBef>
              <a:spcAft>
                <a:spcPts val="488"/>
              </a:spcAft>
            </a:pPr>
            <a:r>
              <a:rPr lang="es-ES" sz="1200" dirty="0">
                <a:solidFill>
                  <a:prstClr val="black"/>
                </a:solidFill>
              </a:rPr>
              <a:t>3</a:t>
            </a:r>
            <a:r>
              <a:rPr lang="es-ES" sz="1200" b="1" dirty="0">
                <a:solidFill>
                  <a:prstClr val="black"/>
                </a:solidFill>
              </a:rPr>
              <a:t>.  MANTENER DESPEJADAS Y NO OBSTACULIZAR</a:t>
            </a:r>
            <a:r>
              <a:rPr lang="es-ES" sz="1200" dirty="0">
                <a:solidFill>
                  <a:prstClr val="black"/>
                </a:solidFill>
              </a:rPr>
              <a:t> las vías, salidas, punto de reunión en el exterior con vehículos y objetos que impidan la evacuación y el acceso de los vehículos de emergencias.</a:t>
            </a:r>
          </a:p>
          <a:p>
            <a:pPr marL="146250" algn="just">
              <a:spcBef>
                <a:spcPts val="488"/>
              </a:spcBef>
              <a:spcAft>
                <a:spcPts val="488"/>
              </a:spcAft>
            </a:pPr>
            <a:r>
              <a:rPr lang="es-ES" sz="1200" dirty="0">
                <a:solidFill>
                  <a:prstClr val="black"/>
                </a:solidFill>
              </a:rPr>
              <a:t>4. Las puertas de las salidas de evacuación del espacio y del recinto del edificio deben </a:t>
            </a:r>
            <a:r>
              <a:rPr lang="es-ES" sz="1200" b="1" dirty="0">
                <a:solidFill>
                  <a:prstClr val="black"/>
                </a:solidFill>
              </a:rPr>
              <a:t>PERMANECER DESBLOQUEADAS </a:t>
            </a:r>
            <a:r>
              <a:rPr lang="es-ES" sz="1200" dirty="0">
                <a:solidFill>
                  <a:prstClr val="black"/>
                </a:solidFill>
              </a:rPr>
              <a:t>en todo momento.</a:t>
            </a:r>
          </a:p>
          <a:p>
            <a:pPr marL="146250" algn="just">
              <a:spcBef>
                <a:spcPts val="488"/>
              </a:spcBef>
              <a:spcAft>
                <a:spcPts val="488"/>
              </a:spcAft>
            </a:pPr>
            <a:r>
              <a:rPr lang="es-ES" sz="1200" dirty="0">
                <a:solidFill>
                  <a:prstClr val="black"/>
                </a:solidFill>
              </a:rPr>
              <a:t>5. </a:t>
            </a:r>
            <a:r>
              <a:rPr lang="es-ES" sz="1200" b="1" dirty="0">
                <a:solidFill>
                  <a:prstClr val="black"/>
                </a:solidFill>
              </a:rPr>
              <a:t>Mantener siempre visible y accesible las instalaciones de protección contra incendios</a:t>
            </a:r>
            <a:r>
              <a:rPr lang="es-ES" sz="1200" dirty="0">
                <a:solidFill>
                  <a:prstClr val="black"/>
                </a:solidFill>
              </a:rPr>
              <a:t> (extintores, </a:t>
            </a:r>
            <a:r>
              <a:rPr lang="es-ES" sz="1200" dirty="0" err="1">
                <a:solidFill>
                  <a:prstClr val="black"/>
                </a:solidFill>
              </a:rPr>
              <a:t>BIEs</a:t>
            </a:r>
            <a:r>
              <a:rPr lang="es-ES" sz="1200" dirty="0">
                <a:solidFill>
                  <a:prstClr val="black"/>
                </a:solidFill>
              </a:rPr>
              <a:t>, pulsadores de alarma) </a:t>
            </a:r>
            <a:r>
              <a:rPr lang="es-ES" sz="1200" b="1" dirty="0">
                <a:solidFill>
                  <a:prstClr val="black"/>
                </a:solidFill>
              </a:rPr>
              <a:t>así como las salidas de emergencia.</a:t>
            </a:r>
            <a:endParaRPr lang="es-ES" sz="1200" dirty="0">
              <a:solidFill>
                <a:prstClr val="black"/>
              </a:solidFill>
            </a:endParaRPr>
          </a:p>
          <a:p>
            <a:pPr marL="146250" algn="ctr">
              <a:spcBef>
                <a:spcPts val="488"/>
              </a:spcBef>
              <a:spcAft>
                <a:spcPts val="488"/>
              </a:spcAft>
            </a:pPr>
            <a:endParaRPr lang="es-ES" sz="894" b="1" dirty="0">
              <a:solidFill>
                <a:prstClr val="black"/>
              </a:solidFill>
            </a:endParaRPr>
          </a:p>
          <a:p>
            <a:pPr algn="ctr">
              <a:spcBef>
                <a:spcPts val="488"/>
              </a:spcBef>
              <a:spcAft>
                <a:spcPts val="488"/>
              </a:spcAft>
            </a:pPr>
            <a:endParaRPr lang="es-ES" sz="894" b="1" dirty="0">
              <a:solidFill>
                <a:prstClr val="black"/>
              </a:solidFill>
            </a:endParaRPr>
          </a:p>
        </p:txBody>
      </p:sp>
    </p:spTree>
    <p:extLst>
      <p:ext uri="{BB962C8B-B14F-4D97-AF65-F5344CB8AC3E}">
        <p14:creationId xmlns:p14="http://schemas.microsoft.com/office/powerpoint/2010/main" val="924018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646331"/>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FÍSICA</a:t>
            </a:r>
          </a:p>
          <a:p>
            <a:pPr algn="ctr"/>
            <a:r>
              <a:rPr lang="es-ES" b="1" dirty="0" smtClean="0">
                <a:solidFill>
                  <a:prstClr val="white"/>
                </a:solidFill>
                <a:latin typeface="Franklin Gothic Demi" pitchFamily="34" charset="0"/>
              </a:rPr>
              <a:t>PLANTA BAJA / SOTANO</a:t>
            </a: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sp>
        <p:nvSpPr>
          <p:cNvPr id="1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smtClean="0">
                <a:solidFill>
                  <a:schemeClr val="bg1"/>
                </a:solidFill>
                <a:latin typeface="Franklin Gothic Demi" pitchFamily="34" charset="0"/>
              </a:rPr>
              <a:t>INSTRUCCIONES  DE SEGURIDAD  Y ACTUACIÓN EN CASO DE EMERGENCIA PARA VISITANTES </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912" y="-315416"/>
            <a:ext cx="6336000" cy="4475890"/>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60" y="2557085"/>
            <a:ext cx="6336000" cy="4475908"/>
          </a:xfrm>
          <a:prstGeom prst="rect">
            <a:avLst/>
          </a:prstGeom>
        </p:spPr>
      </p:pic>
      <p:grpSp>
        <p:nvGrpSpPr>
          <p:cNvPr id="17" name="32 Grupo"/>
          <p:cNvGrpSpPr/>
          <p:nvPr/>
        </p:nvGrpSpPr>
        <p:grpSpPr>
          <a:xfrm>
            <a:off x="2648744" y="5961817"/>
            <a:ext cx="2368034" cy="288000"/>
            <a:chOff x="419789" y="2708920"/>
            <a:chExt cx="2368034" cy="288000"/>
          </a:xfrm>
        </p:grpSpPr>
        <p:sp>
          <p:nvSpPr>
            <p:cNvPr id="18" name="33 Elipse"/>
            <p:cNvSpPr/>
            <p:nvPr/>
          </p:nvSpPr>
          <p:spPr>
            <a:xfrm>
              <a:off x="419789" y="2708920"/>
              <a:ext cx="288000" cy="28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34 CuadroTexto"/>
            <p:cNvSpPr txBox="1"/>
            <p:nvPr/>
          </p:nvSpPr>
          <p:spPr>
            <a:xfrm>
              <a:off x="1283885" y="2726319"/>
              <a:ext cx="1503938" cy="253916"/>
            </a:xfrm>
            <a:prstGeom prst="rect">
              <a:avLst/>
            </a:prstGeom>
            <a:noFill/>
          </p:spPr>
          <p:txBody>
            <a:bodyPr wrap="none" rtlCol="0">
              <a:spAutoFit/>
            </a:bodyPr>
            <a:lstStyle/>
            <a:p>
              <a:pPr algn="ctr"/>
              <a:r>
                <a:rPr lang="es-ES" sz="1050" b="1" dirty="0" smtClean="0"/>
                <a:t>PUNTO DE ENCUENTRO</a:t>
              </a:r>
              <a:endParaRPr lang="es-ES" sz="1050" b="1" dirty="0"/>
            </a:p>
          </p:txBody>
        </p:sp>
        <p:cxnSp>
          <p:nvCxnSpPr>
            <p:cNvPr id="20" name="35 Conector recto de flecha"/>
            <p:cNvCxnSpPr>
              <a:stCxn id="19" idx="1"/>
              <a:endCxn id="18" idx="6"/>
            </p:cNvCxnSpPr>
            <p:nvPr/>
          </p:nvCxnSpPr>
          <p:spPr>
            <a:xfrm flipH="1" flipV="1">
              <a:off x="707789" y="2852920"/>
              <a:ext cx="576096" cy="35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21" name="30 CuadroTexto"/>
          <p:cNvSpPr txBox="1"/>
          <p:nvPr/>
        </p:nvSpPr>
        <p:spPr>
          <a:xfrm>
            <a:off x="344488" y="2809665"/>
            <a:ext cx="1848426" cy="261610"/>
          </a:xfrm>
          <a:prstGeom prst="rect">
            <a:avLst/>
          </a:prstGeom>
          <a:noFill/>
        </p:spPr>
        <p:txBody>
          <a:bodyPr wrap="square" rtlCol="0">
            <a:spAutoFit/>
          </a:bodyPr>
          <a:lstStyle/>
          <a:p>
            <a:pPr algn="ctr"/>
            <a:r>
              <a:rPr lang="es-ES" sz="1050" dirty="0" smtClean="0">
                <a:latin typeface="Franklin Gothic Demi" pitchFamily="34" charset="0"/>
              </a:rPr>
              <a:t>PLANTA SOTANO</a:t>
            </a:r>
          </a:p>
        </p:txBody>
      </p:sp>
      <p:sp>
        <p:nvSpPr>
          <p:cNvPr id="22" name="30 CuadroTexto"/>
          <p:cNvSpPr txBox="1"/>
          <p:nvPr/>
        </p:nvSpPr>
        <p:spPr>
          <a:xfrm>
            <a:off x="303534" y="5617580"/>
            <a:ext cx="1848426" cy="261610"/>
          </a:xfrm>
          <a:prstGeom prst="rect">
            <a:avLst/>
          </a:prstGeom>
          <a:noFill/>
        </p:spPr>
        <p:txBody>
          <a:bodyPr wrap="square" rtlCol="0">
            <a:spAutoFit/>
          </a:bodyPr>
          <a:lstStyle/>
          <a:p>
            <a:pPr algn="ctr"/>
            <a:r>
              <a:rPr lang="es-ES" sz="1050" dirty="0" smtClean="0">
                <a:latin typeface="Franklin Gothic Demi" pitchFamily="34" charset="0"/>
              </a:rPr>
              <a:t>PLANTA BAJA</a:t>
            </a:r>
          </a:p>
        </p:txBody>
      </p:sp>
    </p:spTree>
    <p:extLst>
      <p:ext uri="{BB962C8B-B14F-4D97-AF65-F5344CB8AC3E}">
        <p14:creationId xmlns:p14="http://schemas.microsoft.com/office/powerpoint/2010/main" val="293546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646331"/>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FÍSICA</a:t>
            </a:r>
          </a:p>
          <a:p>
            <a:pPr algn="ctr"/>
            <a:r>
              <a:rPr lang="es-ES" b="1" dirty="0" smtClean="0">
                <a:solidFill>
                  <a:prstClr val="white"/>
                </a:solidFill>
                <a:latin typeface="Franklin Gothic Demi" pitchFamily="34" charset="0"/>
              </a:rPr>
              <a:t>PLANTA 1ª y 2ª</a:t>
            </a: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sp>
        <p:nvSpPr>
          <p:cNvPr id="1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smtClean="0">
                <a:solidFill>
                  <a:schemeClr val="bg1"/>
                </a:solidFill>
                <a:latin typeface="Franklin Gothic Demi" pitchFamily="34" charset="0"/>
              </a:rPr>
              <a:t>INSTRUCCIONES  DE SEGURIDAD  Y ACTUACIÓN EN CASO DE EMERGENCIA PARA VISITANTES </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486" y="-197281"/>
            <a:ext cx="6336000" cy="4475890"/>
          </a:xfrm>
          <a:prstGeom prst="rect">
            <a:avLst/>
          </a:prstGeom>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331" y="-200723"/>
            <a:ext cx="6336000" cy="4475890"/>
          </a:xfrm>
          <a:prstGeom prst="rect">
            <a:avLst/>
          </a:prstGeom>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622" y="2441140"/>
            <a:ext cx="6336000" cy="4475890"/>
          </a:xfrm>
          <a:prstGeom prst="rect">
            <a:avLst/>
          </a:prstGeom>
        </p:spPr>
      </p:pic>
      <p:sp>
        <p:nvSpPr>
          <p:cNvPr id="20" name="30 CuadroTexto"/>
          <p:cNvSpPr txBox="1"/>
          <p:nvPr/>
        </p:nvSpPr>
        <p:spPr>
          <a:xfrm>
            <a:off x="344488" y="2809665"/>
            <a:ext cx="1848426" cy="261610"/>
          </a:xfrm>
          <a:prstGeom prst="rect">
            <a:avLst/>
          </a:prstGeom>
          <a:noFill/>
        </p:spPr>
        <p:txBody>
          <a:bodyPr wrap="square" rtlCol="0">
            <a:spAutoFit/>
          </a:bodyPr>
          <a:lstStyle/>
          <a:p>
            <a:pPr algn="ctr"/>
            <a:r>
              <a:rPr lang="es-ES" sz="1050" dirty="0" smtClean="0">
                <a:latin typeface="Franklin Gothic Demi" pitchFamily="34" charset="0"/>
              </a:rPr>
              <a:t>PLANTA PRIMERA</a:t>
            </a:r>
          </a:p>
        </p:txBody>
      </p:sp>
      <p:sp>
        <p:nvSpPr>
          <p:cNvPr id="21" name="30 CuadroTexto"/>
          <p:cNvSpPr txBox="1"/>
          <p:nvPr/>
        </p:nvSpPr>
        <p:spPr>
          <a:xfrm>
            <a:off x="303534" y="5531320"/>
            <a:ext cx="1848426" cy="261610"/>
          </a:xfrm>
          <a:prstGeom prst="rect">
            <a:avLst/>
          </a:prstGeom>
          <a:noFill/>
        </p:spPr>
        <p:txBody>
          <a:bodyPr wrap="square" rtlCol="0">
            <a:spAutoFit/>
          </a:bodyPr>
          <a:lstStyle/>
          <a:p>
            <a:pPr algn="ctr"/>
            <a:r>
              <a:rPr lang="es-ES" sz="1050" dirty="0" smtClean="0">
                <a:latin typeface="Franklin Gothic Demi" pitchFamily="34" charset="0"/>
              </a:rPr>
              <a:t>PLANTA SEGUNDA</a:t>
            </a:r>
          </a:p>
        </p:txBody>
      </p:sp>
      <p:pic>
        <p:nvPicPr>
          <p:cNvPr id="22"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6696" y="3789041"/>
            <a:ext cx="180000" cy="197747"/>
          </a:xfrm>
          <a:prstGeom prst="rect">
            <a:avLst/>
          </a:prstGeom>
        </p:spPr>
      </p:pic>
      <p:pic>
        <p:nvPicPr>
          <p:cNvPr id="24"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3080" y="3762350"/>
            <a:ext cx="180000" cy="197747"/>
          </a:xfrm>
          <a:prstGeom prst="rect">
            <a:avLst/>
          </a:prstGeom>
        </p:spPr>
      </p:pic>
      <p:pic>
        <p:nvPicPr>
          <p:cNvPr id="26"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3080" y="1085120"/>
            <a:ext cx="180000" cy="197747"/>
          </a:xfrm>
          <a:prstGeom prst="rect">
            <a:avLst/>
          </a:prstGeom>
        </p:spPr>
      </p:pic>
      <p:pic>
        <p:nvPicPr>
          <p:cNvPr id="27"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4648" y="1104483"/>
            <a:ext cx="180000" cy="197747"/>
          </a:xfrm>
          <a:prstGeom prst="rect">
            <a:avLst/>
          </a:prstGeom>
        </p:spPr>
      </p:pic>
      <p:grpSp>
        <p:nvGrpSpPr>
          <p:cNvPr id="28" name="Grupo 27"/>
          <p:cNvGrpSpPr/>
          <p:nvPr/>
        </p:nvGrpSpPr>
        <p:grpSpPr>
          <a:xfrm>
            <a:off x="2792760" y="5365744"/>
            <a:ext cx="3369746" cy="727609"/>
            <a:chOff x="2792760" y="5365744"/>
            <a:chExt cx="3369746" cy="727609"/>
          </a:xfrm>
        </p:grpSpPr>
        <p:grpSp>
          <p:nvGrpSpPr>
            <p:cNvPr id="30" name="Grupo 29"/>
            <p:cNvGrpSpPr/>
            <p:nvPr/>
          </p:nvGrpSpPr>
          <p:grpSpPr>
            <a:xfrm>
              <a:off x="2792760" y="5365744"/>
              <a:ext cx="3369746" cy="727609"/>
              <a:chOff x="1030358" y="5194553"/>
              <a:chExt cx="4023223" cy="727609"/>
            </a:xfrm>
          </p:grpSpPr>
          <p:sp>
            <p:nvSpPr>
              <p:cNvPr id="32" name="49 CuadroTexto"/>
              <p:cNvSpPr txBox="1"/>
              <p:nvPr/>
            </p:nvSpPr>
            <p:spPr>
              <a:xfrm>
                <a:off x="1030358" y="5194553"/>
                <a:ext cx="4023223" cy="307777"/>
              </a:xfrm>
              <a:prstGeom prst="rect">
                <a:avLst/>
              </a:prstGeom>
              <a:noFill/>
            </p:spPr>
            <p:txBody>
              <a:bodyPr wrap="square" rtlCol="0">
                <a:spAutoFit/>
              </a:bodyPr>
              <a:lstStyle/>
              <a:p>
                <a:pPr algn="ctr"/>
                <a:r>
                  <a:rPr lang="es-ES" sz="1400" b="1" dirty="0" smtClean="0"/>
                  <a:t>ZONA DE RESCATE PARA DISCAPACITADOS</a:t>
                </a:r>
              </a:p>
            </p:txBody>
          </p:sp>
          <p:sp>
            <p:nvSpPr>
              <p:cNvPr id="33" name="49 CuadroTexto"/>
              <p:cNvSpPr txBox="1"/>
              <p:nvPr/>
            </p:nvSpPr>
            <p:spPr>
              <a:xfrm>
                <a:off x="2023550" y="5460497"/>
                <a:ext cx="2506718" cy="461665"/>
              </a:xfrm>
              <a:prstGeom prst="rect">
                <a:avLst/>
              </a:prstGeom>
              <a:noFill/>
            </p:spPr>
            <p:txBody>
              <a:bodyPr wrap="square" rtlCol="0">
                <a:spAutoFit/>
              </a:bodyPr>
              <a:lstStyle/>
              <a:p>
                <a:pPr algn="ctr"/>
                <a:r>
                  <a:rPr lang="es-ES" sz="1200" b="1" dirty="0" smtClean="0"/>
                  <a:t>Rotulo con pictograma </a:t>
                </a:r>
              </a:p>
              <a:p>
                <a:pPr algn="ctr"/>
                <a:r>
                  <a:rPr lang="es-ES" sz="1200" b="1" dirty="0" smtClean="0"/>
                  <a:t>“</a:t>
                </a:r>
                <a:r>
                  <a:rPr lang="es-ES" sz="1200" b="1" i="1" dirty="0" smtClean="0"/>
                  <a:t>ZONA DE RESCATE</a:t>
                </a:r>
                <a:r>
                  <a:rPr lang="es-ES" sz="1200" b="1" dirty="0" smtClean="0"/>
                  <a:t>”</a:t>
                </a:r>
              </a:p>
            </p:txBody>
          </p:sp>
        </p:grpSp>
        <p:pic>
          <p:nvPicPr>
            <p:cNvPr id="31" name="Imagen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8398" y="5658786"/>
              <a:ext cx="360000" cy="395492"/>
            </a:xfrm>
            <a:prstGeom prst="rect">
              <a:avLst/>
            </a:prstGeom>
          </p:spPr>
        </p:pic>
      </p:grpSp>
    </p:spTree>
    <p:extLst>
      <p:ext uri="{BB962C8B-B14F-4D97-AF65-F5344CB8AC3E}">
        <p14:creationId xmlns:p14="http://schemas.microsoft.com/office/powerpoint/2010/main" val="1880644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646331"/>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FÍSICA</a:t>
            </a:r>
          </a:p>
          <a:p>
            <a:pPr algn="ctr"/>
            <a:r>
              <a:rPr lang="es-ES" b="1" dirty="0" smtClean="0">
                <a:solidFill>
                  <a:prstClr val="white"/>
                </a:solidFill>
                <a:latin typeface="Franklin Gothic Demi" pitchFamily="34" charset="0"/>
              </a:rPr>
              <a:t>PLANTA 3ª y 4ª</a:t>
            </a: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31" y="-200723"/>
            <a:ext cx="6336000" cy="4475890"/>
          </a:xfrm>
          <a:prstGeom prst="rect">
            <a:avLst/>
          </a:prstGeom>
        </p:spPr>
      </p:pic>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611" y="2494821"/>
            <a:ext cx="6336000" cy="4475890"/>
          </a:xfrm>
          <a:prstGeom prst="rect">
            <a:avLst/>
          </a:prstGeom>
        </p:spPr>
      </p:pic>
      <p:sp>
        <p:nvSpPr>
          <p:cNvPr id="1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smtClean="0">
                <a:solidFill>
                  <a:schemeClr val="bg1"/>
                </a:solidFill>
                <a:latin typeface="Franklin Gothic Demi" pitchFamily="34" charset="0"/>
              </a:rPr>
              <a:t>INSTRUCCIONES  DE SEGURIDAD  Y ACTUACIÓN EN CASO DE EMERGENCIA PARA VISITANTES </a:t>
            </a:r>
          </a:p>
        </p:txBody>
      </p:sp>
      <p:sp>
        <p:nvSpPr>
          <p:cNvPr id="17" name="30 CuadroTexto"/>
          <p:cNvSpPr txBox="1"/>
          <p:nvPr/>
        </p:nvSpPr>
        <p:spPr>
          <a:xfrm>
            <a:off x="344488" y="2809665"/>
            <a:ext cx="1848426" cy="261610"/>
          </a:xfrm>
          <a:prstGeom prst="rect">
            <a:avLst/>
          </a:prstGeom>
          <a:noFill/>
        </p:spPr>
        <p:txBody>
          <a:bodyPr wrap="square" rtlCol="0">
            <a:spAutoFit/>
          </a:bodyPr>
          <a:lstStyle/>
          <a:p>
            <a:pPr algn="ctr"/>
            <a:r>
              <a:rPr lang="es-ES" sz="1050" dirty="0" smtClean="0">
                <a:latin typeface="Franklin Gothic Demi" pitchFamily="34" charset="0"/>
              </a:rPr>
              <a:t>PLANTA TERCERA</a:t>
            </a:r>
          </a:p>
        </p:txBody>
      </p:sp>
      <p:sp>
        <p:nvSpPr>
          <p:cNvPr id="22" name="30 CuadroTexto"/>
          <p:cNvSpPr txBox="1"/>
          <p:nvPr/>
        </p:nvSpPr>
        <p:spPr>
          <a:xfrm>
            <a:off x="303534" y="5531320"/>
            <a:ext cx="1848426" cy="261610"/>
          </a:xfrm>
          <a:prstGeom prst="rect">
            <a:avLst/>
          </a:prstGeom>
          <a:noFill/>
        </p:spPr>
        <p:txBody>
          <a:bodyPr wrap="square" rtlCol="0">
            <a:spAutoFit/>
          </a:bodyPr>
          <a:lstStyle/>
          <a:p>
            <a:pPr algn="ctr"/>
            <a:r>
              <a:rPr lang="es-ES" sz="1050" dirty="0" smtClean="0">
                <a:latin typeface="Franklin Gothic Demi" pitchFamily="34" charset="0"/>
              </a:rPr>
              <a:t>PLANTA CUARTA</a:t>
            </a:r>
          </a:p>
        </p:txBody>
      </p:sp>
      <p:pic>
        <p:nvPicPr>
          <p:cNvPr id="24"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4648" y="3926705"/>
            <a:ext cx="180000" cy="197747"/>
          </a:xfrm>
          <a:prstGeom prst="rect">
            <a:avLst/>
          </a:prstGeom>
        </p:spPr>
      </p:pic>
      <p:pic>
        <p:nvPicPr>
          <p:cNvPr id="26"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0147" y="3788345"/>
            <a:ext cx="180000" cy="197747"/>
          </a:xfrm>
          <a:prstGeom prst="rect">
            <a:avLst/>
          </a:prstGeom>
        </p:spPr>
      </p:pic>
      <p:pic>
        <p:nvPicPr>
          <p:cNvPr id="27"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5784" y="1087172"/>
            <a:ext cx="180000" cy="197747"/>
          </a:xfrm>
          <a:prstGeom prst="rect">
            <a:avLst/>
          </a:prstGeom>
        </p:spPr>
      </p:pic>
      <p:pic>
        <p:nvPicPr>
          <p:cNvPr id="28"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7747" y="1448987"/>
            <a:ext cx="180000" cy="197747"/>
          </a:xfrm>
          <a:prstGeom prst="rect">
            <a:avLst/>
          </a:prstGeom>
        </p:spPr>
      </p:pic>
      <p:grpSp>
        <p:nvGrpSpPr>
          <p:cNvPr id="30" name="Grupo 29"/>
          <p:cNvGrpSpPr/>
          <p:nvPr/>
        </p:nvGrpSpPr>
        <p:grpSpPr>
          <a:xfrm>
            <a:off x="2792760" y="5365744"/>
            <a:ext cx="3369746" cy="727609"/>
            <a:chOff x="2792760" y="5365744"/>
            <a:chExt cx="3369746" cy="727609"/>
          </a:xfrm>
        </p:grpSpPr>
        <p:grpSp>
          <p:nvGrpSpPr>
            <p:cNvPr id="31" name="Grupo 30"/>
            <p:cNvGrpSpPr/>
            <p:nvPr/>
          </p:nvGrpSpPr>
          <p:grpSpPr>
            <a:xfrm>
              <a:off x="2792760" y="5365744"/>
              <a:ext cx="3369746" cy="727609"/>
              <a:chOff x="1030358" y="5194553"/>
              <a:chExt cx="4023223" cy="727609"/>
            </a:xfrm>
          </p:grpSpPr>
          <p:sp>
            <p:nvSpPr>
              <p:cNvPr id="33" name="49 CuadroTexto"/>
              <p:cNvSpPr txBox="1"/>
              <p:nvPr/>
            </p:nvSpPr>
            <p:spPr>
              <a:xfrm>
                <a:off x="1030358" y="5194553"/>
                <a:ext cx="4023223" cy="307777"/>
              </a:xfrm>
              <a:prstGeom prst="rect">
                <a:avLst/>
              </a:prstGeom>
              <a:noFill/>
            </p:spPr>
            <p:txBody>
              <a:bodyPr wrap="square" rtlCol="0">
                <a:spAutoFit/>
              </a:bodyPr>
              <a:lstStyle/>
              <a:p>
                <a:pPr algn="ctr"/>
                <a:r>
                  <a:rPr lang="es-ES" sz="1400" b="1" dirty="0" smtClean="0"/>
                  <a:t>ZONA DE RESCATE PARA DISCAPACITADOS</a:t>
                </a:r>
              </a:p>
            </p:txBody>
          </p:sp>
          <p:sp>
            <p:nvSpPr>
              <p:cNvPr id="34" name="49 CuadroTexto"/>
              <p:cNvSpPr txBox="1"/>
              <p:nvPr/>
            </p:nvSpPr>
            <p:spPr>
              <a:xfrm>
                <a:off x="2023550" y="5460497"/>
                <a:ext cx="2506718" cy="461665"/>
              </a:xfrm>
              <a:prstGeom prst="rect">
                <a:avLst/>
              </a:prstGeom>
              <a:noFill/>
            </p:spPr>
            <p:txBody>
              <a:bodyPr wrap="square" rtlCol="0">
                <a:spAutoFit/>
              </a:bodyPr>
              <a:lstStyle/>
              <a:p>
                <a:pPr algn="ctr"/>
                <a:r>
                  <a:rPr lang="es-ES" sz="1200" b="1" dirty="0" smtClean="0"/>
                  <a:t>Rotulo con pictograma </a:t>
                </a:r>
              </a:p>
              <a:p>
                <a:pPr algn="ctr"/>
                <a:r>
                  <a:rPr lang="es-ES" sz="1200" b="1" dirty="0" smtClean="0"/>
                  <a:t>“</a:t>
                </a:r>
                <a:r>
                  <a:rPr lang="es-ES" sz="1200" b="1" i="1" dirty="0" smtClean="0"/>
                  <a:t>ZONA DE RESCATE</a:t>
                </a:r>
                <a:r>
                  <a:rPr lang="es-ES" sz="1200" b="1" dirty="0" smtClean="0"/>
                  <a:t>”</a:t>
                </a:r>
              </a:p>
            </p:txBody>
          </p:sp>
        </p:grpSp>
        <p:pic>
          <p:nvPicPr>
            <p:cNvPr id="32"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8398" y="5658786"/>
              <a:ext cx="360000" cy="395492"/>
            </a:xfrm>
            <a:prstGeom prst="rect">
              <a:avLst/>
            </a:prstGeom>
          </p:spPr>
        </p:pic>
      </p:grpSp>
    </p:spTree>
    <p:extLst>
      <p:ext uri="{BB962C8B-B14F-4D97-AF65-F5344CB8AC3E}">
        <p14:creationId xmlns:p14="http://schemas.microsoft.com/office/powerpoint/2010/main" val="1573393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646331"/>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FÍSICA</a:t>
            </a:r>
          </a:p>
          <a:p>
            <a:pPr algn="ctr"/>
            <a:r>
              <a:rPr lang="es-ES" b="1" dirty="0" smtClean="0">
                <a:solidFill>
                  <a:prstClr val="white"/>
                </a:solidFill>
                <a:latin typeface="Franklin Gothic Demi" pitchFamily="34" charset="0"/>
              </a:rPr>
              <a:t>PLANTA 5ª y 6ª</a:t>
            </a: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sp>
        <p:nvSpPr>
          <p:cNvPr id="1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smtClean="0">
                <a:solidFill>
                  <a:schemeClr val="bg1"/>
                </a:solidFill>
                <a:latin typeface="Franklin Gothic Demi" pitchFamily="34" charset="0"/>
              </a:rPr>
              <a:t>INSTRUCCIONES  DE SEGURIDAD  Y ACTUACIÓN EN CASO DE EMERGENCIA PARA VISITANTES </a:t>
            </a: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03" y="-198400"/>
            <a:ext cx="6336000" cy="4475890"/>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214" y="2494821"/>
            <a:ext cx="6336000" cy="4475890"/>
          </a:xfrm>
          <a:prstGeom prst="rect">
            <a:avLst/>
          </a:prstGeom>
        </p:spPr>
      </p:pic>
      <p:sp>
        <p:nvSpPr>
          <p:cNvPr id="17" name="30 CuadroTexto"/>
          <p:cNvSpPr txBox="1"/>
          <p:nvPr/>
        </p:nvSpPr>
        <p:spPr>
          <a:xfrm>
            <a:off x="344488" y="2809665"/>
            <a:ext cx="1848426" cy="261610"/>
          </a:xfrm>
          <a:prstGeom prst="rect">
            <a:avLst/>
          </a:prstGeom>
          <a:noFill/>
        </p:spPr>
        <p:txBody>
          <a:bodyPr wrap="square" rtlCol="0">
            <a:spAutoFit/>
          </a:bodyPr>
          <a:lstStyle/>
          <a:p>
            <a:pPr algn="ctr"/>
            <a:r>
              <a:rPr lang="es-ES" sz="1050" dirty="0" smtClean="0">
                <a:latin typeface="Franklin Gothic Demi" pitchFamily="34" charset="0"/>
              </a:rPr>
              <a:t>PLANTA QUINTA</a:t>
            </a:r>
          </a:p>
        </p:txBody>
      </p:sp>
      <p:sp>
        <p:nvSpPr>
          <p:cNvPr id="18" name="30 CuadroTexto"/>
          <p:cNvSpPr txBox="1"/>
          <p:nvPr/>
        </p:nvSpPr>
        <p:spPr>
          <a:xfrm>
            <a:off x="303534" y="5531320"/>
            <a:ext cx="1848426" cy="261610"/>
          </a:xfrm>
          <a:prstGeom prst="rect">
            <a:avLst/>
          </a:prstGeom>
          <a:noFill/>
        </p:spPr>
        <p:txBody>
          <a:bodyPr wrap="square" rtlCol="0">
            <a:spAutoFit/>
          </a:bodyPr>
          <a:lstStyle/>
          <a:p>
            <a:pPr algn="ctr"/>
            <a:r>
              <a:rPr lang="es-ES" sz="1050" smtClean="0">
                <a:latin typeface="Franklin Gothic Demi" pitchFamily="34" charset="0"/>
              </a:rPr>
              <a:t>PLANTA CUARTA</a:t>
            </a:r>
            <a:endParaRPr lang="es-ES" sz="1050" dirty="0" smtClean="0">
              <a:latin typeface="Franklin Gothic Demi" pitchFamily="34" charset="0"/>
            </a:endParaRPr>
          </a:p>
        </p:txBody>
      </p:sp>
      <p:pic>
        <p:nvPicPr>
          <p:cNvPr id="19"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3592" y="3810234"/>
            <a:ext cx="180000" cy="197747"/>
          </a:xfrm>
          <a:prstGeom prst="rect">
            <a:avLst/>
          </a:prstGeom>
        </p:spPr>
      </p:pic>
      <p:pic>
        <p:nvPicPr>
          <p:cNvPr id="2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0632" y="3857124"/>
            <a:ext cx="180000" cy="197747"/>
          </a:xfrm>
          <a:prstGeom prst="rect">
            <a:avLst/>
          </a:prstGeom>
        </p:spPr>
      </p:pic>
      <p:pic>
        <p:nvPicPr>
          <p:cNvPr id="21"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3625" y="1124111"/>
            <a:ext cx="180000" cy="197747"/>
          </a:xfrm>
          <a:prstGeom prst="rect">
            <a:avLst/>
          </a:prstGeom>
        </p:spPr>
      </p:pic>
      <p:pic>
        <p:nvPicPr>
          <p:cNvPr id="22"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6632" y="1221659"/>
            <a:ext cx="180000" cy="197747"/>
          </a:xfrm>
          <a:prstGeom prst="rect">
            <a:avLst/>
          </a:prstGeom>
        </p:spPr>
      </p:pic>
      <p:grpSp>
        <p:nvGrpSpPr>
          <p:cNvPr id="2" name="Grupo 1"/>
          <p:cNvGrpSpPr/>
          <p:nvPr/>
        </p:nvGrpSpPr>
        <p:grpSpPr>
          <a:xfrm>
            <a:off x="2792760" y="5365744"/>
            <a:ext cx="3369746" cy="727609"/>
            <a:chOff x="2792760" y="5365744"/>
            <a:chExt cx="3369746" cy="727609"/>
          </a:xfrm>
        </p:grpSpPr>
        <p:grpSp>
          <p:nvGrpSpPr>
            <p:cNvPr id="24" name="Grupo 23"/>
            <p:cNvGrpSpPr/>
            <p:nvPr/>
          </p:nvGrpSpPr>
          <p:grpSpPr>
            <a:xfrm>
              <a:off x="2792760" y="5365744"/>
              <a:ext cx="3369746" cy="727609"/>
              <a:chOff x="1030358" y="5194553"/>
              <a:chExt cx="4023223" cy="727609"/>
            </a:xfrm>
          </p:grpSpPr>
          <p:sp>
            <p:nvSpPr>
              <p:cNvPr id="26" name="49 CuadroTexto"/>
              <p:cNvSpPr txBox="1"/>
              <p:nvPr/>
            </p:nvSpPr>
            <p:spPr>
              <a:xfrm>
                <a:off x="1030358" y="5194553"/>
                <a:ext cx="4023223" cy="307777"/>
              </a:xfrm>
              <a:prstGeom prst="rect">
                <a:avLst/>
              </a:prstGeom>
              <a:noFill/>
            </p:spPr>
            <p:txBody>
              <a:bodyPr wrap="square" rtlCol="0">
                <a:spAutoFit/>
              </a:bodyPr>
              <a:lstStyle/>
              <a:p>
                <a:pPr algn="ctr"/>
                <a:r>
                  <a:rPr lang="es-ES" sz="1400" b="1" dirty="0" smtClean="0"/>
                  <a:t>ZONA DE RESCATE PARA DISCAPACITADOS</a:t>
                </a:r>
              </a:p>
            </p:txBody>
          </p:sp>
          <p:sp>
            <p:nvSpPr>
              <p:cNvPr id="27" name="49 CuadroTexto"/>
              <p:cNvSpPr txBox="1"/>
              <p:nvPr/>
            </p:nvSpPr>
            <p:spPr>
              <a:xfrm>
                <a:off x="2023550" y="5460497"/>
                <a:ext cx="2506718" cy="461665"/>
              </a:xfrm>
              <a:prstGeom prst="rect">
                <a:avLst/>
              </a:prstGeom>
              <a:noFill/>
            </p:spPr>
            <p:txBody>
              <a:bodyPr wrap="square" rtlCol="0">
                <a:spAutoFit/>
              </a:bodyPr>
              <a:lstStyle/>
              <a:p>
                <a:pPr algn="ctr"/>
                <a:r>
                  <a:rPr lang="es-ES" sz="1200" b="1" dirty="0" smtClean="0"/>
                  <a:t>Rotulo con pictograma </a:t>
                </a:r>
              </a:p>
              <a:p>
                <a:pPr algn="ctr"/>
                <a:r>
                  <a:rPr lang="es-ES" sz="1200" b="1" dirty="0" smtClean="0"/>
                  <a:t>“</a:t>
                </a:r>
                <a:r>
                  <a:rPr lang="es-ES" sz="1200" b="1" i="1" dirty="0" smtClean="0"/>
                  <a:t>ZONA DE RESCATE</a:t>
                </a:r>
                <a:r>
                  <a:rPr lang="es-ES" sz="1200" b="1" dirty="0" smtClean="0"/>
                  <a:t>”</a:t>
                </a:r>
              </a:p>
            </p:txBody>
          </p:sp>
        </p:grpSp>
        <p:pic>
          <p:nvPicPr>
            <p:cNvPr id="30"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8398" y="5658786"/>
              <a:ext cx="360000" cy="395492"/>
            </a:xfrm>
            <a:prstGeom prst="rect">
              <a:avLst/>
            </a:prstGeom>
          </p:spPr>
        </p:pic>
      </p:grpSp>
    </p:spTree>
    <p:extLst>
      <p:ext uri="{BB962C8B-B14F-4D97-AF65-F5344CB8AC3E}">
        <p14:creationId xmlns:p14="http://schemas.microsoft.com/office/powerpoint/2010/main" val="2954668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1726</TotalTime>
  <Words>1281</Words>
  <Application>Microsoft Office PowerPoint</Application>
  <PresentationFormat>A4 (210 x 297 mm)</PresentationFormat>
  <Paragraphs>147</Paragraphs>
  <Slides>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Arial Black</vt:lpstr>
      <vt:lpstr>Calibri</vt:lpstr>
      <vt:lpstr>Franklin Gothic Demi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Laborales</dc:creator>
  <cp:lastModifiedBy>JPCF</cp:lastModifiedBy>
  <cp:revision>159</cp:revision>
  <cp:lastPrinted>2015-12-02T12:04:18Z</cp:lastPrinted>
  <dcterms:created xsi:type="dcterms:W3CDTF">2013-02-26T09:31:54Z</dcterms:created>
  <dcterms:modified xsi:type="dcterms:W3CDTF">2016-04-19T07:42:27Z</dcterms:modified>
</cp:coreProperties>
</file>