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62" r:id="rId3"/>
    <p:sldId id="268" r:id="rId4"/>
    <p:sldId id="267" r:id="rId5"/>
    <p:sldId id="269" r:id="rId6"/>
    <p:sldId id="270" r:id="rId7"/>
    <p:sldId id="271" r:id="rId8"/>
    <p:sldId id="272" r:id="rId9"/>
  </p:sldIdLst>
  <p:sldSz cx="9906000" cy="6858000" type="A4"/>
  <p:notesSz cx="6797675" cy="9926638"/>
  <p:defaultTextStyle>
    <a:defPPr>
      <a:defRPr lang="es-E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61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10" autoAdjust="0"/>
    <p:restoredTop sz="94653" autoAdjust="0"/>
  </p:normalViewPr>
  <p:slideViewPr>
    <p:cSldViewPr>
      <p:cViewPr varScale="1">
        <p:scale>
          <a:sx n="84" d="100"/>
          <a:sy n="84" d="100"/>
        </p:scale>
        <p:origin x="1046" y="53"/>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693D795-5818-44C6-88B5-6004B72D7E0C}" type="datetimeFigureOut">
              <a:rPr lang="es-ES" smtClean="0"/>
              <a:t>19/04/2016</a:t>
            </a:fld>
            <a:endParaRPr lang="es-ES"/>
          </a:p>
        </p:txBody>
      </p:sp>
      <p:sp>
        <p:nvSpPr>
          <p:cNvPr id="4" name="Marcador de imagen de diapositiva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8FE32EE-6419-48F2-9E42-34F77F8539AD}" type="slidenum">
              <a:rPr lang="es-ES" smtClean="0"/>
              <a:t>‹Nº›</a:t>
            </a:fld>
            <a:endParaRPr lang="es-ES"/>
          </a:p>
        </p:txBody>
      </p:sp>
    </p:spTree>
    <p:extLst>
      <p:ext uri="{BB962C8B-B14F-4D97-AF65-F5344CB8AC3E}">
        <p14:creationId xmlns:p14="http://schemas.microsoft.com/office/powerpoint/2010/main" val="916424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7"/>
            <a:ext cx="84201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1"/>
            <a:ext cx="6934200" cy="1752600"/>
          </a:xfrm>
        </p:spPr>
        <p:txBody>
          <a:bodyPr/>
          <a:lstStyle>
            <a:lvl1pPr marL="0" indent="0" algn="ctr">
              <a:buNone/>
              <a:defRPr>
                <a:solidFill>
                  <a:schemeClr val="tx1">
                    <a:tint val="75000"/>
                  </a:schemeClr>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85427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369421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80338" y="274640"/>
            <a:ext cx="2414588"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36575" y="274640"/>
            <a:ext cx="707866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602336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9"/>
            <a:ext cx="84201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1"/>
            <a:ext cx="6934200" cy="1752600"/>
          </a:xfrm>
        </p:spPr>
        <p:txBody>
          <a:bodyPr/>
          <a:lstStyle>
            <a:lvl1pPr marL="0" indent="0" algn="ctr">
              <a:buNone/>
              <a:defRPr>
                <a:solidFill>
                  <a:schemeClr val="tx1">
                    <a:tint val="75000"/>
                  </a:schemeClr>
                </a:solidFill>
              </a:defRPr>
            </a:lvl1pPr>
            <a:lvl2pPr marL="371451" indent="0" algn="ctr">
              <a:buNone/>
              <a:defRPr>
                <a:solidFill>
                  <a:schemeClr val="tx1">
                    <a:tint val="75000"/>
                  </a:schemeClr>
                </a:solidFill>
              </a:defRPr>
            </a:lvl2pPr>
            <a:lvl3pPr marL="742903" indent="0" algn="ctr">
              <a:buNone/>
              <a:defRPr>
                <a:solidFill>
                  <a:schemeClr val="tx1">
                    <a:tint val="75000"/>
                  </a:schemeClr>
                </a:solidFill>
              </a:defRPr>
            </a:lvl3pPr>
            <a:lvl4pPr marL="1114354" indent="0" algn="ctr">
              <a:buNone/>
              <a:defRPr>
                <a:solidFill>
                  <a:schemeClr val="tx1">
                    <a:tint val="75000"/>
                  </a:schemeClr>
                </a:solidFill>
              </a:defRPr>
            </a:lvl4pPr>
            <a:lvl5pPr marL="1485806" indent="0" algn="ctr">
              <a:buNone/>
              <a:defRPr>
                <a:solidFill>
                  <a:schemeClr val="tx1">
                    <a:tint val="75000"/>
                  </a:schemeClr>
                </a:solidFill>
              </a:defRPr>
            </a:lvl5pPr>
            <a:lvl6pPr marL="1857257" indent="0" algn="ctr">
              <a:buNone/>
              <a:defRPr>
                <a:solidFill>
                  <a:schemeClr val="tx1">
                    <a:tint val="75000"/>
                  </a:schemeClr>
                </a:solidFill>
              </a:defRPr>
            </a:lvl6pPr>
            <a:lvl7pPr marL="2228709" indent="0" algn="ctr">
              <a:buNone/>
              <a:defRPr>
                <a:solidFill>
                  <a:schemeClr val="tx1">
                    <a:tint val="75000"/>
                  </a:schemeClr>
                </a:solidFill>
              </a:defRPr>
            </a:lvl7pPr>
            <a:lvl8pPr marL="2600161" indent="0" algn="ctr">
              <a:buNone/>
              <a:defRPr>
                <a:solidFill>
                  <a:schemeClr val="tx1">
                    <a:tint val="75000"/>
                  </a:schemeClr>
                </a:solidFill>
              </a:defRPr>
            </a:lvl8pPr>
            <a:lvl9pPr marL="2971612"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19/04/2016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31576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19/04/2016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70193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4"/>
            <a:ext cx="8420100" cy="1362075"/>
          </a:xfrm>
        </p:spPr>
        <p:txBody>
          <a:bodyPr anchor="t"/>
          <a:lstStyle>
            <a:lvl1pPr algn="l">
              <a:defRPr sz="325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1625">
                <a:solidFill>
                  <a:schemeClr val="tx1">
                    <a:tint val="75000"/>
                  </a:schemeClr>
                </a:solidFill>
              </a:defRPr>
            </a:lvl1pPr>
            <a:lvl2pPr marL="371451" indent="0">
              <a:buNone/>
              <a:defRPr sz="1463">
                <a:solidFill>
                  <a:schemeClr val="tx1">
                    <a:tint val="75000"/>
                  </a:schemeClr>
                </a:solidFill>
              </a:defRPr>
            </a:lvl2pPr>
            <a:lvl3pPr marL="742903" indent="0">
              <a:buNone/>
              <a:defRPr sz="1300">
                <a:solidFill>
                  <a:schemeClr val="tx1">
                    <a:tint val="75000"/>
                  </a:schemeClr>
                </a:solidFill>
              </a:defRPr>
            </a:lvl3pPr>
            <a:lvl4pPr marL="1114354" indent="0">
              <a:buNone/>
              <a:defRPr sz="1138">
                <a:solidFill>
                  <a:schemeClr val="tx1">
                    <a:tint val="75000"/>
                  </a:schemeClr>
                </a:solidFill>
              </a:defRPr>
            </a:lvl4pPr>
            <a:lvl5pPr marL="1485806" indent="0">
              <a:buNone/>
              <a:defRPr sz="1138">
                <a:solidFill>
                  <a:schemeClr val="tx1">
                    <a:tint val="75000"/>
                  </a:schemeClr>
                </a:solidFill>
              </a:defRPr>
            </a:lvl5pPr>
            <a:lvl6pPr marL="1857257" indent="0">
              <a:buNone/>
              <a:defRPr sz="1138">
                <a:solidFill>
                  <a:schemeClr val="tx1">
                    <a:tint val="75000"/>
                  </a:schemeClr>
                </a:solidFill>
              </a:defRPr>
            </a:lvl6pPr>
            <a:lvl7pPr marL="2228709" indent="0">
              <a:buNone/>
              <a:defRPr sz="1138">
                <a:solidFill>
                  <a:schemeClr val="tx1">
                    <a:tint val="75000"/>
                  </a:schemeClr>
                </a:solidFill>
              </a:defRPr>
            </a:lvl7pPr>
            <a:lvl8pPr marL="2600161" indent="0">
              <a:buNone/>
              <a:defRPr sz="1138">
                <a:solidFill>
                  <a:schemeClr val="tx1">
                    <a:tint val="75000"/>
                  </a:schemeClr>
                </a:solidFill>
              </a:defRPr>
            </a:lvl8pPr>
            <a:lvl9pPr marL="2971612" indent="0">
              <a:buNone/>
              <a:defRPr sz="1138">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19/04/2016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67251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36577" y="1600203"/>
            <a:ext cx="4746625"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448302" y="1600203"/>
            <a:ext cx="4746625"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19/04/2016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54499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9"/>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1950" b="1"/>
            </a:lvl1pPr>
            <a:lvl2pPr marL="371451" indent="0">
              <a:buNone/>
              <a:defRPr sz="1625" b="1"/>
            </a:lvl2pPr>
            <a:lvl3pPr marL="742903" indent="0">
              <a:buNone/>
              <a:defRPr sz="1463" b="1"/>
            </a:lvl3pPr>
            <a:lvl4pPr marL="1114354" indent="0">
              <a:buNone/>
              <a:defRPr sz="1300" b="1"/>
            </a:lvl4pPr>
            <a:lvl5pPr marL="1485806" indent="0">
              <a:buNone/>
              <a:defRPr sz="1300" b="1"/>
            </a:lvl5pPr>
            <a:lvl6pPr marL="1857257" indent="0">
              <a:buNone/>
              <a:defRPr sz="1300" b="1"/>
            </a:lvl6pPr>
            <a:lvl7pPr marL="2228709" indent="0">
              <a:buNone/>
              <a:defRPr sz="1300" b="1"/>
            </a:lvl7pPr>
            <a:lvl8pPr marL="2600161" indent="0">
              <a:buNone/>
              <a:defRPr sz="1300" b="1"/>
            </a:lvl8pPr>
            <a:lvl9pPr marL="2971612" indent="0">
              <a:buNone/>
              <a:defRPr sz="13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1950" b="1"/>
            </a:lvl1pPr>
            <a:lvl2pPr marL="371451" indent="0">
              <a:buNone/>
              <a:defRPr sz="1625" b="1"/>
            </a:lvl2pPr>
            <a:lvl3pPr marL="742903" indent="0">
              <a:buNone/>
              <a:defRPr sz="1463" b="1"/>
            </a:lvl3pPr>
            <a:lvl4pPr marL="1114354" indent="0">
              <a:buNone/>
              <a:defRPr sz="1300" b="1"/>
            </a:lvl4pPr>
            <a:lvl5pPr marL="1485806" indent="0">
              <a:buNone/>
              <a:defRPr sz="1300" b="1"/>
            </a:lvl5pPr>
            <a:lvl6pPr marL="1857257" indent="0">
              <a:buNone/>
              <a:defRPr sz="1300" b="1"/>
            </a:lvl6pPr>
            <a:lvl7pPr marL="2228709" indent="0">
              <a:buNone/>
              <a:defRPr sz="1300" b="1"/>
            </a:lvl7pPr>
            <a:lvl8pPr marL="2600161" indent="0">
              <a:buNone/>
              <a:defRPr sz="1300" b="1"/>
            </a:lvl8pPr>
            <a:lvl9pPr marL="2971612" indent="0">
              <a:buNone/>
              <a:defRPr sz="13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19/04/2016</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209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19/04/2016</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38099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19/04/2016</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71614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1625"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2973" y="273053"/>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3"/>
            <a:ext cx="3259006" cy="4691063"/>
          </a:xfrm>
        </p:spPr>
        <p:txBody>
          <a:bodyPr/>
          <a:lstStyle>
            <a:lvl1pPr marL="0" indent="0">
              <a:buNone/>
              <a:defRPr sz="1138"/>
            </a:lvl1pPr>
            <a:lvl2pPr marL="371451" indent="0">
              <a:buNone/>
              <a:defRPr sz="975"/>
            </a:lvl2pPr>
            <a:lvl3pPr marL="742903" indent="0">
              <a:buNone/>
              <a:defRPr sz="813"/>
            </a:lvl3pPr>
            <a:lvl4pPr marL="1114354" indent="0">
              <a:buNone/>
              <a:defRPr sz="731"/>
            </a:lvl4pPr>
            <a:lvl5pPr marL="1485806" indent="0">
              <a:buNone/>
              <a:defRPr sz="731"/>
            </a:lvl5pPr>
            <a:lvl6pPr marL="1857257" indent="0">
              <a:buNone/>
              <a:defRPr sz="731"/>
            </a:lvl6pPr>
            <a:lvl7pPr marL="2228709" indent="0">
              <a:buNone/>
              <a:defRPr sz="731"/>
            </a:lvl7pPr>
            <a:lvl8pPr marL="2600161" indent="0">
              <a:buNone/>
              <a:defRPr sz="731"/>
            </a:lvl8pPr>
            <a:lvl9pPr marL="2971612" indent="0">
              <a:buNone/>
              <a:defRPr sz="731"/>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19/04/2016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5368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407665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1625"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645" y="612775"/>
            <a:ext cx="5943600" cy="4114800"/>
          </a:xfrm>
        </p:spPr>
        <p:txBody>
          <a:bodyPr/>
          <a:lstStyle>
            <a:lvl1pPr marL="0" indent="0">
              <a:buNone/>
              <a:defRPr sz="2600"/>
            </a:lvl1pPr>
            <a:lvl2pPr marL="371451" indent="0">
              <a:buNone/>
              <a:defRPr sz="2275"/>
            </a:lvl2pPr>
            <a:lvl3pPr marL="742903" indent="0">
              <a:buNone/>
              <a:defRPr sz="1950"/>
            </a:lvl3pPr>
            <a:lvl4pPr marL="1114354" indent="0">
              <a:buNone/>
              <a:defRPr sz="1625"/>
            </a:lvl4pPr>
            <a:lvl5pPr marL="1485806" indent="0">
              <a:buNone/>
              <a:defRPr sz="1625"/>
            </a:lvl5pPr>
            <a:lvl6pPr marL="1857257" indent="0">
              <a:buNone/>
              <a:defRPr sz="1625"/>
            </a:lvl6pPr>
            <a:lvl7pPr marL="2228709" indent="0">
              <a:buNone/>
              <a:defRPr sz="1625"/>
            </a:lvl7pPr>
            <a:lvl8pPr marL="2600161" indent="0">
              <a:buNone/>
              <a:defRPr sz="1625"/>
            </a:lvl8pPr>
            <a:lvl9pPr marL="2971612" indent="0">
              <a:buNone/>
              <a:defRPr sz="1625"/>
            </a:lvl9pPr>
          </a:lstStyle>
          <a:p>
            <a:endParaRPr lang="es-ES"/>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138"/>
            </a:lvl1pPr>
            <a:lvl2pPr marL="371451" indent="0">
              <a:buNone/>
              <a:defRPr sz="975"/>
            </a:lvl2pPr>
            <a:lvl3pPr marL="742903" indent="0">
              <a:buNone/>
              <a:defRPr sz="813"/>
            </a:lvl3pPr>
            <a:lvl4pPr marL="1114354" indent="0">
              <a:buNone/>
              <a:defRPr sz="731"/>
            </a:lvl4pPr>
            <a:lvl5pPr marL="1485806" indent="0">
              <a:buNone/>
              <a:defRPr sz="731"/>
            </a:lvl5pPr>
            <a:lvl6pPr marL="1857257" indent="0">
              <a:buNone/>
              <a:defRPr sz="731"/>
            </a:lvl6pPr>
            <a:lvl7pPr marL="2228709" indent="0">
              <a:buNone/>
              <a:defRPr sz="731"/>
            </a:lvl7pPr>
            <a:lvl8pPr marL="2600161" indent="0">
              <a:buNone/>
              <a:defRPr sz="731"/>
            </a:lvl8pPr>
            <a:lvl9pPr marL="2971612" indent="0">
              <a:buNone/>
              <a:defRPr sz="731"/>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19/04/2016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63695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19/04/2016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92980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80338" y="274642"/>
            <a:ext cx="2414588"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36576" y="274642"/>
            <a:ext cx="707866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F343CDA-BF03-4346-A6D2-A73631AB6ECD}" type="datetimeFigureOut">
              <a:rPr lang="es-ES" smtClean="0">
                <a:solidFill>
                  <a:prstClr val="black">
                    <a:tint val="75000"/>
                  </a:prstClr>
                </a:solidFill>
              </a:rPr>
              <a:pPr/>
              <a:t>19/04/2016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7330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2"/>
            <a:ext cx="84201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171" indent="0">
              <a:buNone/>
              <a:defRPr sz="1800">
                <a:solidFill>
                  <a:schemeClr val="tx1">
                    <a:tint val="75000"/>
                  </a:schemeClr>
                </a:solidFill>
              </a:defRPr>
            </a:lvl2pPr>
            <a:lvl3pPr marL="914342" indent="0">
              <a:buNone/>
              <a:defRPr sz="1600">
                <a:solidFill>
                  <a:schemeClr val="tx1">
                    <a:tint val="75000"/>
                  </a:schemeClr>
                </a:solidFill>
              </a:defRPr>
            </a:lvl3pPr>
            <a:lvl4pPr marL="1371513" indent="0">
              <a:buNone/>
              <a:defRPr sz="1400">
                <a:solidFill>
                  <a:schemeClr val="tx1">
                    <a:tint val="75000"/>
                  </a:schemeClr>
                </a:solidFill>
              </a:defRPr>
            </a:lvl4pPr>
            <a:lvl5pPr marL="1828684" indent="0">
              <a:buNone/>
              <a:defRPr sz="1400">
                <a:solidFill>
                  <a:schemeClr val="tx1">
                    <a:tint val="75000"/>
                  </a:schemeClr>
                </a:solidFill>
              </a:defRPr>
            </a:lvl5pPr>
            <a:lvl6pPr marL="2285855" indent="0">
              <a:buNone/>
              <a:defRPr sz="1400">
                <a:solidFill>
                  <a:schemeClr val="tx1">
                    <a:tint val="75000"/>
                  </a:schemeClr>
                </a:solidFill>
              </a:defRPr>
            </a:lvl6pPr>
            <a:lvl7pPr marL="2743026" indent="0">
              <a:buNone/>
              <a:defRPr sz="1400">
                <a:solidFill>
                  <a:schemeClr val="tx1">
                    <a:tint val="75000"/>
                  </a:schemeClr>
                </a:solidFill>
              </a:defRPr>
            </a:lvl7pPr>
            <a:lvl8pPr marL="3200198" indent="0">
              <a:buNone/>
              <a:defRPr sz="1400">
                <a:solidFill>
                  <a:schemeClr val="tx1">
                    <a:tint val="75000"/>
                  </a:schemeClr>
                </a:solidFill>
              </a:defRPr>
            </a:lvl8pPr>
            <a:lvl9pPr marL="3657369"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88008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36576"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448301"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52498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9"/>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62552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364693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04703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2972"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400"/>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79803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645" y="612775"/>
            <a:ext cx="5943600" cy="4114800"/>
          </a:xfrm>
        </p:spPr>
        <p:txBody>
          <a:bodyPr/>
          <a:lstStyle>
            <a:lvl1pPr marL="0" indent="0">
              <a:buNone/>
              <a:defRPr sz="3200"/>
            </a:lvl1pPr>
            <a:lvl2pPr marL="457171" indent="0">
              <a:buNone/>
              <a:defRPr sz="2800"/>
            </a:lvl2pPr>
            <a:lvl3pPr marL="914342" indent="0">
              <a:buNone/>
              <a:defRPr sz="2400"/>
            </a:lvl3pPr>
            <a:lvl4pPr marL="1371513" indent="0">
              <a:buNone/>
              <a:defRPr sz="2000"/>
            </a:lvl4pPr>
            <a:lvl5pPr marL="1828684" indent="0">
              <a:buNone/>
              <a:defRPr sz="2000"/>
            </a:lvl5pPr>
            <a:lvl6pPr marL="2285855" indent="0">
              <a:buNone/>
              <a:defRPr sz="2000"/>
            </a:lvl6pPr>
            <a:lvl7pPr marL="2743026" indent="0">
              <a:buNone/>
              <a:defRPr sz="2000"/>
            </a:lvl7pPr>
            <a:lvl8pPr marL="3200198" indent="0">
              <a:buNone/>
              <a:defRPr sz="2000"/>
            </a:lvl8pPr>
            <a:lvl9pPr marL="3657369" indent="0">
              <a:buNone/>
              <a:defRPr sz="2000"/>
            </a:lvl9pPr>
          </a:lstStyle>
          <a:p>
            <a:endParaRPr lang="es-ES"/>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F343CDA-BF03-4346-A6D2-A73631AB6ECD}" type="datetimeFigureOut">
              <a:rPr lang="es-ES" smtClean="0"/>
              <a:pPr/>
              <a:t>19/04/2016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B6913AE-FC97-4CBD-8CAB-77B7C22A9B48}" type="slidenum">
              <a:rPr lang="es-ES" smtClean="0"/>
              <a:pPr/>
              <a:t>‹Nº›</a:t>
            </a:fld>
            <a:endParaRPr lang="es-ES"/>
          </a:p>
        </p:txBody>
      </p:sp>
    </p:spTree>
    <p:extLst>
      <p:ext uri="{BB962C8B-B14F-4D97-AF65-F5344CB8AC3E}">
        <p14:creationId xmlns:p14="http://schemas.microsoft.com/office/powerpoint/2010/main" val="148687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9"/>
            <a:ext cx="8915400" cy="1143000"/>
          </a:xfrm>
          <a:prstGeom prst="rect">
            <a:avLst/>
          </a:prstGeom>
        </p:spPr>
        <p:txBody>
          <a:bodyPr vert="horz" lIns="91434" tIns="45718" rIns="91434" bIns="45718"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600201"/>
            <a:ext cx="8915400" cy="4525963"/>
          </a:xfrm>
          <a:prstGeom prst="rect">
            <a:avLst/>
          </a:prstGeom>
        </p:spPr>
        <p:txBody>
          <a:bodyPr vert="horz" lIns="91434" tIns="45718" rIns="91434" bIns="4571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95301" y="6356352"/>
            <a:ext cx="2311400" cy="365125"/>
          </a:xfrm>
          <a:prstGeom prst="rect">
            <a:avLst/>
          </a:prstGeom>
        </p:spPr>
        <p:txBody>
          <a:bodyPr vert="horz" lIns="91434" tIns="45718" rIns="91434" bIns="45718" rtlCol="0" anchor="ctr"/>
          <a:lstStyle>
            <a:lvl1pPr algn="l">
              <a:defRPr sz="1200">
                <a:solidFill>
                  <a:schemeClr val="tx1">
                    <a:tint val="75000"/>
                  </a:schemeClr>
                </a:solidFill>
              </a:defRPr>
            </a:lvl1pPr>
          </a:lstStyle>
          <a:p>
            <a:fld id="{DF343CDA-BF03-4346-A6D2-A73631AB6ECD}" type="datetimeFigureOut">
              <a:rPr lang="es-ES" smtClean="0"/>
              <a:pPr/>
              <a:t>19/04/2016</a:t>
            </a:fld>
            <a:endParaRPr lang="es-ES"/>
          </a:p>
        </p:txBody>
      </p:sp>
      <p:sp>
        <p:nvSpPr>
          <p:cNvPr id="5" name="4 Marcador de pie de página"/>
          <p:cNvSpPr>
            <a:spLocks noGrp="1"/>
          </p:cNvSpPr>
          <p:nvPr>
            <p:ph type="ftr" sz="quarter" idx="3"/>
          </p:nvPr>
        </p:nvSpPr>
        <p:spPr>
          <a:xfrm>
            <a:off x="3384551" y="6356352"/>
            <a:ext cx="3136900" cy="365125"/>
          </a:xfrm>
          <a:prstGeom prst="rect">
            <a:avLst/>
          </a:prstGeom>
        </p:spPr>
        <p:txBody>
          <a:bodyPr vert="horz" lIns="91434" tIns="45718" rIns="91434" bIns="45718"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7099300" y="6356352"/>
            <a:ext cx="2311400" cy="365125"/>
          </a:xfrm>
          <a:prstGeom prst="rect">
            <a:avLst/>
          </a:prstGeom>
        </p:spPr>
        <p:txBody>
          <a:bodyPr vert="horz" lIns="91434" tIns="45718" rIns="91434" bIns="45718" rtlCol="0" anchor="ctr"/>
          <a:lstStyle>
            <a:lvl1pPr algn="r">
              <a:defRPr sz="1200">
                <a:solidFill>
                  <a:schemeClr val="tx1">
                    <a:tint val="75000"/>
                  </a:schemeClr>
                </a:solidFill>
              </a:defRPr>
            </a:lvl1pPr>
          </a:lstStyle>
          <a:p>
            <a:fld id="{9B6913AE-FC97-4CBD-8CAB-77B7C22A9B48}" type="slidenum">
              <a:rPr lang="es-ES" smtClean="0"/>
              <a:pPr/>
              <a:t>‹Nº›</a:t>
            </a:fld>
            <a:endParaRPr lang="es-ES"/>
          </a:p>
        </p:txBody>
      </p:sp>
    </p:spTree>
    <p:extLst>
      <p:ext uri="{BB962C8B-B14F-4D97-AF65-F5344CB8AC3E}">
        <p14:creationId xmlns:p14="http://schemas.microsoft.com/office/powerpoint/2010/main" val="2181693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42" rtl="0" eaLnBrk="1" latinLnBrk="0" hangingPunct="1">
        <a:spcBef>
          <a:spcPct val="0"/>
        </a:spcBef>
        <a:buNone/>
        <a:defRPr sz="4400" kern="1200">
          <a:solidFill>
            <a:schemeClr val="tx1"/>
          </a:solidFill>
          <a:latin typeface="+mj-lt"/>
          <a:ea typeface="+mj-ea"/>
          <a:cs typeface="+mj-cs"/>
        </a:defRPr>
      </a:lvl1pPr>
    </p:titleStyle>
    <p:bodyStyle>
      <a:lvl1pPr marL="342879" indent="-342879" algn="l" defTabSz="91434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03" indent="-285732" algn="l" defTabSz="91434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28" indent="-228586" algn="l" defTabSz="91434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99"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70"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9"/>
            <a:ext cx="8915400" cy="1143000"/>
          </a:xfrm>
          <a:prstGeom prst="rect">
            <a:avLst/>
          </a:prstGeom>
        </p:spPr>
        <p:txBody>
          <a:bodyPr vert="horz" lIns="91434" tIns="45718" rIns="91434" bIns="45718"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600203"/>
            <a:ext cx="8915400" cy="4525963"/>
          </a:xfrm>
          <a:prstGeom prst="rect">
            <a:avLst/>
          </a:prstGeom>
        </p:spPr>
        <p:txBody>
          <a:bodyPr vert="horz" lIns="91434" tIns="45718" rIns="91434" bIns="4571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95301" y="6356354"/>
            <a:ext cx="2311400" cy="365125"/>
          </a:xfrm>
          <a:prstGeom prst="rect">
            <a:avLst/>
          </a:prstGeom>
        </p:spPr>
        <p:txBody>
          <a:bodyPr vert="horz" lIns="91434" tIns="45718" rIns="91434" bIns="45718" rtlCol="0" anchor="ctr"/>
          <a:lstStyle>
            <a:lvl1pPr algn="l">
              <a:defRPr sz="975">
                <a:solidFill>
                  <a:schemeClr val="tx1">
                    <a:tint val="75000"/>
                  </a:schemeClr>
                </a:solidFill>
              </a:defRPr>
            </a:lvl1pPr>
          </a:lstStyle>
          <a:p>
            <a:fld id="{DF343CDA-BF03-4346-A6D2-A73631AB6ECD}" type="datetimeFigureOut">
              <a:rPr lang="es-ES" smtClean="0">
                <a:solidFill>
                  <a:prstClr val="black">
                    <a:tint val="75000"/>
                  </a:prstClr>
                </a:solidFill>
              </a:rPr>
              <a:pPr/>
              <a:t>19/04/2016</a:t>
            </a:fld>
            <a:endParaRPr lang="es-ES">
              <a:solidFill>
                <a:prstClr val="black">
                  <a:tint val="75000"/>
                </a:prstClr>
              </a:solidFill>
            </a:endParaRPr>
          </a:p>
        </p:txBody>
      </p:sp>
      <p:sp>
        <p:nvSpPr>
          <p:cNvPr id="5" name="4 Marcador de pie de página"/>
          <p:cNvSpPr>
            <a:spLocks noGrp="1"/>
          </p:cNvSpPr>
          <p:nvPr>
            <p:ph type="ftr" sz="quarter" idx="3"/>
          </p:nvPr>
        </p:nvSpPr>
        <p:spPr>
          <a:xfrm>
            <a:off x="3384551" y="6356354"/>
            <a:ext cx="3136900" cy="365125"/>
          </a:xfrm>
          <a:prstGeom prst="rect">
            <a:avLst/>
          </a:prstGeom>
        </p:spPr>
        <p:txBody>
          <a:bodyPr vert="horz" lIns="91434" tIns="45718" rIns="91434" bIns="45718" rtlCol="0" anchor="ctr"/>
          <a:lstStyle>
            <a:lvl1pPr algn="ctr">
              <a:defRPr sz="975">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7099300" y="6356354"/>
            <a:ext cx="2311400" cy="365125"/>
          </a:xfrm>
          <a:prstGeom prst="rect">
            <a:avLst/>
          </a:prstGeom>
        </p:spPr>
        <p:txBody>
          <a:bodyPr vert="horz" lIns="91434" tIns="45718" rIns="91434" bIns="45718" rtlCol="0" anchor="ctr"/>
          <a:lstStyle>
            <a:lvl1pPr algn="r">
              <a:defRPr sz="975">
                <a:solidFill>
                  <a:schemeClr val="tx1">
                    <a:tint val="75000"/>
                  </a:schemeClr>
                </a:solidFill>
              </a:defRPr>
            </a:lvl1pPr>
          </a:lstStyle>
          <a:p>
            <a:fld id="{9B6913AE-FC97-4CBD-8CAB-77B7C22A9B4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81980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742903" rtl="0" eaLnBrk="1" latinLnBrk="0" hangingPunct="1">
        <a:spcBef>
          <a:spcPct val="0"/>
        </a:spcBef>
        <a:buNone/>
        <a:defRPr sz="3575" kern="1200">
          <a:solidFill>
            <a:schemeClr val="tx1"/>
          </a:solidFill>
          <a:latin typeface="+mj-lt"/>
          <a:ea typeface="+mj-ea"/>
          <a:cs typeface="+mj-cs"/>
        </a:defRPr>
      </a:lvl1pPr>
    </p:titleStyle>
    <p:bodyStyle>
      <a:lvl1pPr marL="278589" indent="-278589" algn="l" defTabSz="742903"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603609" indent="-232157" algn="l" defTabSz="742903" rtl="0" eaLnBrk="1" latinLnBrk="0" hangingPunct="1">
        <a:spcBef>
          <a:spcPct val="20000"/>
        </a:spcBef>
        <a:buFont typeface="Arial" pitchFamily="34" charset="0"/>
        <a:buChar char="–"/>
        <a:defRPr sz="2275" kern="1200">
          <a:solidFill>
            <a:schemeClr val="tx1"/>
          </a:solidFill>
          <a:latin typeface="+mn-lt"/>
          <a:ea typeface="+mn-ea"/>
          <a:cs typeface="+mn-cs"/>
        </a:defRPr>
      </a:lvl2pPr>
      <a:lvl3pPr marL="928629" indent="-185726" algn="l" defTabSz="742903" rtl="0" eaLnBrk="1" latinLnBrk="0" hangingPunct="1">
        <a:spcBef>
          <a:spcPct val="20000"/>
        </a:spcBef>
        <a:buFont typeface="Arial" pitchFamily="34" charset="0"/>
        <a:buChar char="•"/>
        <a:defRPr sz="1950" kern="1200">
          <a:solidFill>
            <a:schemeClr val="tx1"/>
          </a:solidFill>
          <a:latin typeface="+mn-lt"/>
          <a:ea typeface="+mn-ea"/>
          <a:cs typeface="+mn-cs"/>
        </a:defRPr>
      </a:lvl3pPr>
      <a:lvl4pPr marL="1300080" indent="-185726" algn="l" defTabSz="742903" rtl="0" eaLnBrk="1" latinLnBrk="0" hangingPunct="1">
        <a:spcBef>
          <a:spcPct val="20000"/>
        </a:spcBef>
        <a:buFont typeface="Arial" pitchFamily="34" charset="0"/>
        <a:buChar char="–"/>
        <a:defRPr sz="1625" kern="1200">
          <a:solidFill>
            <a:schemeClr val="tx1"/>
          </a:solidFill>
          <a:latin typeface="+mn-lt"/>
          <a:ea typeface="+mn-ea"/>
          <a:cs typeface="+mn-cs"/>
        </a:defRPr>
      </a:lvl4pPr>
      <a:lvl5pPr marL="1671532" indent="-185726" algn="l" defTabSz="742903" rtl="0" eaLnBrk="1" latinLnBrk="0" hangingPunct="1">
        <a:spcBef>
          <a:spcPct val="20000"/>
        </a:spcBef>
        <a:buFont typeface="Arial" pitchFamily="34" charset="0"/>
        <a:buChar char="»"/>
        <a:defRPr sz="1625" kern="1200">
          <a:solidFill>
            <a:schemeClr val="tx1"/>
          </a:solidFill>
          <a:latin typeface="+mn-lt"/>
          <a:ea typeface="+mn-ea"/>
          <a:cs typeface="+mn-cs"/>
        </a:defRPr>
      </a:lvl5pPr>
      <a:lvl6pPr marL="2042983" indent="-185726" algn="l" defTabSz="742903"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435" indent="-185726" algn="l" defTabSz="742903"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886" indent="-185726" algn="l" defTabSz="742903"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338" indent="-185726" algn="l" defTabSz="742903" rtl="0" eaLnBrk="1" latinLnBrk="0" hangingPunct="1">
        <a:spcBef>
          <a:spcPct val="20000"/>
        </a:spcBef>
        <a:buFont typeface="Arial" pitchFamily="34" charset="0"/>
        <a:buChar char="•"/>
        <a:defRPr sz="1625" kern="1200">
          <a:solidFill>
            <a:schemeClr val="tx1"/>
          </a:solidFill>
          <a:latin typeface="+mn-lt"/>
          <a:ea typeface="+mn-ea"/>
          <a:cs typeface="+mn-cs"/>
        </a:defRPr>
      </a:lvl9pPr>
    </p:bodyStyle>
    <p:otherStyle>
      <a:defPPr>
        <a:defRPr lang="es-ES"/>
      </a:defPPr>
      <a:lvl1pPr marL="0" algn="l" defTabSz="742903" rtl="0" eaLnBrk="1" latinLnBrk="0" hangingPunct="1">
        <a:defRPr sz="1463" kern="1200">
          <a:solidFill>
            <a:schemeClr val="tx1"/>
          </a:solidFill>
          <a:latin typeface="+mn-lt"/>
          <a:ea typeface="+mn-ea"/>
          <a:cs typeface="+mn-cs"/>
        </a:defRPr>
      </a:lvl1pPr>
      <a:lvl2pPr marL="371451" algn="l" defTabSz="742903" rtl="0" eaLnBrk="1" latinLnBrk="0" hangingPunct="1">
        <a:defRPr sz="1463" kern="1200">
          <a:solidFill>
            <a:schemeClr val="tx1"/>
          </a:solidFill>
          <a:latin typeface="+mn-lt"/>
          <a:ea typeface="+mn-ea"/>
          <a:cs typeface="+mn-cs"/>
        </a:defRPr>
      </a:lvl2pPr>
      <a:lvl3pPr marL="742903" algn="l" defTabSz="742903" rtl="0" eaLnBrk="1" latinLnBrk="0" hangingPunct="1">
        <a:defRPr sz="1463" kern="1200">
          <a:solidFill>
            <a:schemeClr val="tx1"/>
          </a:solidFill>
          <a:latin typeface="+mn-lt"/>
          <a:ea typeface="+mn-ea"/>
          <a:cs typeface="+mn-cs"/>
        </a:defRPr>
      </a:lvl3pPr>
      <a:lvl4pPr marL="1114354" algn="l" defTabSz="742903" rtl="0" eaLnBrk="1" latinLnBrk="0" hangingPunct="1">
        <a:defRPr sz="1463" kern="1200">
          <a:solidFill>
            <a:schemeClr val="tx1"/>
          </a:solidFill>
          <a:latin typeface="+mn-lt"/>
          <a:ea typeface="+mn-ea"/>
          <a:cs typeface="+mn-cs"/>
        </a:defRPr>
      </a:lvl4pPr>
      <a:lvl5pPr marL="1485806" algn="l" defTabSz="742903" rtl="0" eaLnBrk="1" latinLnBrk="0" hangingPunct="1">
        <a:defRPr sz="1463" kern="1200">
          <a:solidFill>
            <a:schemeClr val="tx1"/>
          </a:solidFill>
          <a:latin typeface="+mn-lt"/>
          <a:ea typeface="+mn-ea"/>
          <a:cs typeface="+mn-cs"/>
        </a:defRPr>
      </a:lvl5pPr>
      <a:lvl6pPr marL="1857257" algn="l" defTabSz="742903" rtl="0" eaLnBrk="1" latinLnBrk="0" hangingPunct="1">
        <a:defRPr sz="1463" kern="1200">
          <a:solidFill>
            <a:schemeClr val="tx1"/>
          </a:solidFill>
          <a:latin typeface="+mn-lt"/>
          <a:ea typeface="+mn-ea"/>
          <a:cs typeface="+mn-cs"/>
        </a:defRPr>
      </a:lvl6pPr>
      <a:lvl7pPr marL="2228709" algn="l" defTabSz="742903" rtl="0" eaLnBrk="1" latinLnBrk="0" hangingPunct="1">
        <a:defRPr sz="1463" kern="1200">
          <a:solidFill>
            <a:schemeClr val="tx1"/>
          </a:solidFill>
          <a:latin typeface="+mn-lt"/>
          <a:ea typeface="+mn-ea"/>
          <a:cs typeface="+mn-cs"/>
        </a:defRPr>
      </a:lvl7pPr>
      <a:lvl8pPr marL="2600161" algn="l" defTabSz="742903" rtl="0" eaLnBrk="1" latinLnBrk="0" hangingPunct="1">
        <a:defRPr sz="1463" kern="1200">
          <a:solidFill>
            <a:schemeClr val="tx1"/>
          </a:solidFill>
          <a:latin typeface="+mn-lt"/>
          <a:ea typeface="+mn-ea"/>
          <a:cs typeface="+mn-cs"/>
        </a:defRPr>
      </a:lvl8pPr>
      <a:lvl9pPr marL="2971612" algn="l" defTabSz="742903"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4.jpeg"/><Relationship Id="rId7" Type="http://schemas.openxmlformats.org/officeDocument/2006/relationships/image" Target="../media/image8.emf"/><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emf"/><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19" name="25 Rectángulo redondeado"/>
          <p:cNvSpPr/>
          <p:nvPr/>
        </p:nvSpPr>
        <p:spPr>
          <a:xfrm>
            <a:off x="3431944" y="1628800"/>
            <a:ext cx="3227250" cy="3486086"/>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dirty="0">
              <a:solidFill>
                <a:prstClr val="black"/>
              </a:solidFill>
            </a:endParaRPr>
          </a:p>
        </p:txBody>
      </p:sp>
      <p:cxnSp>
        <p:nvCxnSpPr>
          <p:cNvPr id="20" name="19 Conector recto"/>
          <p:cNvCxnSpPr/>
          <p:nvPr/>
        </p:nvCxnSpPr>
        <p:spPr>
          <a:xfrm>
            <a:off x="3320211" y="2317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pic>
        <p:nvPicPr>
          <p:cNvPr id="9"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0"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1" name="30 CuadroTexto"/>
          <p:cNvSpPr txBox="1"/>
          <p:nvPr/>
        </p:nvSpPr>
        <p:spPr>
          <a:xfrm>
            <a:off x="6562116" y="4836890"/>
            <a:ext cx="3383410" cy="369332"/>
          </a:xfrm>
          <a:prstGeom prst="rect">
            <a:avLst/>
          </a:prstGeom>
          <a:noFill/>
        </p:spPr>
        <p:txBody>
          <a:bodyPr wrap="square" rtlCol="0">
            <a:spAutoFit/>
          </a:bodyPr>
          <a:lstStyle/>
          <a:p>
            <a:pPr algn="ctr"/>
            <a:r>
              <a:rPr lang="es-ES" b="1" dirty="0">
                <a:solidFill>
                  <a:prstClr val="white"/>
                </a:solidFill>
                <a:latin typeface="Franklin Gothic Demi" pitchFamily="34" charset="0"/>
              </a:rPr>
              <a:t>FACULTAD DE FÍSICA</a:t>
            </a:r>
          </a:p>
        </p:txBody>
      </p:sp>
      <p:sp>
        <p:nvSpPr>
          <p:cNvPr id="12"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sp>
        <p:nvSpPr>
          <p:cNvPr id="14" name="33 CuadroTexto"/>
          <p:cNvSpPr txBox="1"/>
          <p:nvPr/>
        </p:nvSpPr>
        <p:spPr>
          <a:xfrm>
            <a:off x="3293451" y="5816289"/>
            <a:ext cx="3319099" cy="1285119"/>
          </a:xfrm>
          <a:prstGeom prst="rect">
            <a:avLst/>
          </a:prstGeom>
          <a:noFill/>
        </p:spPr>
        <p:txBody>
          <a:bodyPr wrap="square" lIns="83969" tIns="41985" rIns="83969" bIns="41985" rtlCol="0">
            <a:spAutoFit/>
          </a:bodyPr>
          <a:lstStyle/>
          <a:p>
            <a:pPr algn="ctr"/>
            <a:r>
              <a:rPr lang="es-ES" sz="1000" dirty="0">
                <a:solidFill>
                  <a:prstClr val="white"/>
                </a:solidFill>
                <a:latin typeface="Franklin Gothic Demi" pitchFamily="34" charset="0"/>
              </a:rPr>
              <a:t>Servicio Prevención Riesgos Laborales </a:t>
            </a:r>
            <a:endParaRPr lang="es-ES" sz="1000" dirty="0" smtClean="0">
              <a:solidFill>
                <a:prstClr val="white"/>
              </a:solidFill>
              <a:latin typeface="Franklin Gothic Demi" pitchFamily="34" charset="0"/>
            </a:endParaRPr>
          </a:p>
          <a:p>
            <a:pPr marL="157443" indent="-157443" algn="ctr">
              <a:buFontTx/>
              <a:buChar char="-"/>
            </a:pPr>
            <a:r>
              <a:rPr lang="es-ES" sz="1000" dirty="0" smtClean="0">
                <a:solidFill>
                  <a:prstClr val="white"/>
                </a:solidFill>
                <a:latin typeface="Franklin Gothic Demi" pitchFamily="34" charset="0"/>
              </a:rPr>
              <a:t>Universidad </a:t>
            </a:r>
            <a:r>
              <a:rPr lang="es-ES" sz="1000" dirty="0">
                <a:solidFill>
                  <a:prstClr val="white"/>
                </a:solidFill>
                <a:latin typeface="Franklin Gothic Demi" pitchFamily="34" charset="0"/>
              </a:rPr>
              <a:t>de </a:t>
            </a:r>
            <a:r>
              <a:rPr lang="es-ES" sz="1000" dirty="0" smtClean="0">
                <a:solidFill>
                  <a:prstClr val="white"/>
                </a:solidFill>
                <a:latin typeface="Franklin Gothic Demi" pitchFamily="34" charset="0"/>
              </a:rPr>
              <a:t>Sevilla –</a:t>
            </a:r>
          </a:p>
          <a:p>
            <a:pPr algn="ctr"/>
            <a:r>
              <a:rPr lang="es-ES" sz="1000" dirty="0" smtClean="0">
                <a:solidFill>
                  <a:prstClr val="white"/>
                </a:solidFill>
                <a:latin typeface="Franklin Gothic Demi" pitchFamily="34" charset="0"/>
              </a:rPr>
              <a:t> </a:t>
            </a:r>
            <a:r>
              <a:rPr lang="es-ES" sz="1000" dirty="0">
                <a:solidFill>
                  <a:prstClr val="white"/>
                </a:solidFill>
                <a:latin typeface="Franklin Gothic Demi" pitchFamily="34" charset="0"/>
              </a:rPr>
              <a:t>C/ Avicena S/N - CP:41009 - SEVILLA </a:t>
            </a:r>
            <a:endParaRPr lang="es-ES" sz="1000" dirty="0" smtClean="0">
              <a:solidFill>
                <a:prstClr val="white"/>
              </a:solidFill>
              <a:latin typeface="Franklin Gothic Demi" pitchFamily="34" charset="0"/>
            </a:endParaRPr>
          </a:p>
          <a:p>
            <a:pPr algn="ctr"/>
            <a:r>
              <a:rPr lang="es-ES" sz="1000" dirty="0" smtClean="0">
                <a:solidFill>
                  <a:prstClr val="white"/>
                </a:solidFill>
                <a:latin typeface="Franklin Gothic Demi" pitchFamily="34" charset="0"/>
              </a:rPr>
              <a:t> </a:t>
            </a:r>
            <a:r>
              <a:rPr lang="es-ES" sz="1000" dirty="0">
                <a:solidFill>
                  <a:prstClr val="white"/>
                </a:solidFill>
                <a:latin typeface="Franklin Gothic Demi" pitchFamily="34" charset="0"/>
              </a:rPr>
              <a:t>Tfno. Sede Central: 954 486163 </a:t>
            </a:r>
            <a:endParaRPr lang="es-ES" sz="1000" dirty="0" smtClean="0">
              <a:solidFill>
                <a:prstClr val="white"/>
              </a:solidFill>
              <a:latin typeface="Franklin Gothic Demi" pitchFamily="34" charset="0"/>
            </a:endParaRPr>
          </a:p>
          <a:p>
            <a:pPr algn="ctr"/>
            <a:r>
              <a:rPr lang="es-ES" sz="1000" dirty="0" smtClean="0">
                <a:solidFill>
                  <a:prstClr val="white"/>
                </a:solidFill>
                <a:latin typeface="Franklin Gothic Demi" pitchFamily="34" charset="0"/>
              </a:rPr>
              <a:t> </a:t>
            </a:r>
            <a:r>
              <a:rPr lang="es-ES" sz="1000" dirty="0">
                <a:solidFill>
                  <a:prstClr val="white"/>
                </a:solidFill>
                <a:latin typeface="Franklin Gothic Demi" pitchFamily="34" charset="0"/>
              </a:rPr>
              <a:t>Fax. Sede Central: </a:t>
            </a:r>
            <a:r>
              <a:rPr lang="es-ES" sz="1000" dirty="0" smtClean="0">
                <a:solidFill>
                  <a:prstClr val="white"/>
                </a:solidFill>
                <a:latin typeface="Franklin Gothic Demi" pitchFamily="34" charset="0"/>
              </a:rPr>
              <a:t>954486164</a:t>
            </a:r>
          </a:p>
          <a:p>
            <a:pPr algn="ctr"/>
            <a:r>
              <a:rPr lang="es-ES" sz="1000" dirty="0" smtClean="0">
                <a:solidFill>
                  <a:prstClr val="white"/>
                </a:solidFill>
                <a:latin typeface="Franklin Gothic Demi" pitchFamily="34" charset="0"/>
              </a:rPr>
              <a:t> </a:t>
            </a:r>
            <a:r>
              <a:rPr lang="es-ES" sz="1000" dirty="0">
                <a:solidFill>
                  <a:prstClr val="white"/>
                </a:solidFill>
                <a:latin typeface="Franklin Gothic Demi" pitchFamily="34" charset="0"/>
              </a:rPr>
              <a:t>Correo electrónico: seprus@us.es </a:t>
            </a:r>
          </a:p>
          <a:p>
            <a:endParaRPr lang="es-ES" dirty="0">
              <a:solidFill>
                <a:prstClr val="black"/>
              </a:solidFill>
            </a:endParaRPr>
          </a:p>
        </p:txBody>
      </p:sp>
      <p:sp>
        <p:nvSpPr>
          <p:cNvPr id="18" name="25 Rectángulo redondeado"/>
          <p:cNvSpPr/>
          <p:nvPr/>
        </p:nvSpPr>
        <p:spPr>
          <a:xfrm>
            <a:off x="153003" y="104622"/>
            <a:ext cx="3227250" cy="6671249"/>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dirty="0">
              <a:solidFill>
                <a:prstClr val="black"/>
              </a:solidFill>
            </a:endParaRPr>
          </a:p>
        </p:txBody>
      </p:sp>
      <p:sp>
        <p:nvSpPr>
          <p:cNvPr id="21" name="23 CuadroTexto"/>
          <p:cNvSpPr txBox="1"/>
          <p:nvPr/>
        </p:nvSpPr>
        <p:spPr>
          <a:xfrm>
            <a:off x="3592335" y="320514"/>
            <a:ext cx="2671359" cy="837069"/>
          </a:xfrm>
          <a:prstGeom prst="rect">
            <a:avLst/>
          </a:prstGeom>
          <a:noFill/>
        </p:spPr>
        <p:txBody>
          <a:bodyPr wrap="square" lIns="82212" tIns="41107" rIns="82212" bIns="41107" rtlCol="0">
            <a:spAutoFit/>
          </a:bodyPr>
          <a:lstStyle/>
          <a:p>
            <a:pPr marL="154154" indent="-154154" algn="just"/>
            <a:endParaRPr lang="es-ES" sz="980" dirty="0">
              <a:solidFill>
                <a:prstClr val="black"/>
              </a:solidFill>
              <a:latin typeface="Franklin Gothic Demi" pitchFamily="34" charset="0"/>
            </a:endParaRPr>
          </a:p>
          <a:p>
            <a:pPr marL="154154" indent="-154154" algn="just">
              <a:buFont typeface="Arial" pitchFamily="34" charset="0"/>
              <a:buChar char="•"/>
            </a:pPr>
            <a:endParaRPr lang="es-ES" sz="980" dirty="0">
              <a:solidFill>
                <a:prstClr val="black"/>
              </a:solidFill>
              <a:latin typeface="Franklin Gothic Demi" pitchFamily="34" charset="0"/>
            </a:endParaRPr>
          </a:p>
          <a:p>
            <a:pPr marL="154154" indent="-154154" algn="just">
              <a:buFont typeface="Arial" pitchFamily="34" charset="0"/>
              <a:buChar char="•"/>
            </a:pPr>
            <a:endParaRPr lang="es-ES" sz="980" dirty="0">
              <a:solidFill>
                <a:prstClr val="black"/>
              </a:solidFill>
              <a:latin typeface="Franklin Gothic Demi" pitchFamily="34" charset="0"/>
            </a:endParaRPr>
          </a:p>
          <a:p>
            <a:pPr marL="154154" indent="-154154">
              <a:buFont typeface="Arial" pitchFamily="34" charset="0"/>
              <a:buChar char="•"/>
            </a:pPr>
            <a:endParaRPr lang="es-ES" sz="980" b="1" dirty="0">
              <a:solidFill>
                <a:prstClr val="black"/>
              </a:solidFill>
              <a:latin typeface="Franklin Gothic Demi" pitchFamily="34" charset="0"/>
            </a:endParaRPr>
          </a:p>
          <a:p>
            <a:pPr algn="just"/>
            <a:endParaRPr lang="es-ES" sz="980" dirty="0">
              <a:solidFill>
                <a:prstClr val="black"/>
              </a:solidFill>
              <a:latin typeface="Franklin Gothic Demi" pitchFamily="34" charset="0"/>
            </a:endParaRPr>
          </a:p>
        </p:txBody>
      </p:sp>
      <p:sp>
        <p:nvSpPr>
          <p:cNvPr id="26"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smtClean="0">
                <a:solidFill>
                  <a:schemeClr val="bg1"/>
                </a:solidFill>
                <a:latin typeface="Franklin Gothic Demi" pitchFamily="34" charset="0"/>
              </a:rPr>
              <a:t>INSTRUCCIONES  DE SEGURIDAD  Y ACTUACIÓN EN CASO DE EMERGENCIA LABORATORIOS/TALLERES </a:t>
            </a:r>
          </a:p>
        </p:txBody>
      </p:sp>
      <p:pic>
        <p:nvPicPr>
          <p:cNvPr id="22" name="Imagen 21"/>
          <p:cNvPicPr>
            <a:picLocks noChangeAspect="1"/>
          </p:cNvPicPr>
          <p:nvPr/>
        </p:nvPicPr>
        <p:blipFill rotWithShape="1">
          <a:blip r:embed="rId3" cstate="print">
            <a:extLst>
              <a:ext uri="{28A0092B-C50C-407E-A947-70E740481C1C}">
                <a14:useLocalDpi xmlns:a14="http://schemas.microsoft.com/office/drawing/2010/main" val="0"/>
              </a:ext>
            </a:extLst>
          </a:blip>
          <a:srcRect t="16491" b="6949"/>
          <a:stretch/>
        </p:blipFill>
        <p:spPr>
          <a:xfrm>
            <a:off x="459069" y="237076"/>
            <a:ext cx="2592000" cy="6385879"/>
          </a:xfrm>
          <a:prstGeom prst="rect">
            <a:avLst/>
          </a:prstGeom>
        </p:spPr>
      </p:pic>
      <p:grpSp>
        <p:nvGrpSpPr>
          <p:cNvPr id="31" name="Grupo 30"/>
          <p:cNvGrpSpPr/>
          <p:nvPr/>
        </p:nvGrpSpPr>
        <p:grpSpPr>
          <a:xfrm>
            <a:off x="1366226" y="4116893"/>
            <a:ext cx="908216" cy="458447"/>
            <a:chOff x="847871" y="3190066"/>
            <a:chExt cx="908216" cy="458447"/>
          </a:xfrm>
        </p:grpSpPr>
        <p:sp>
          <p:nvSpPr>
            <p:cNvPr id="32" name="15 Elipse"/>
            <p:cNvSpPr/>
            <p:nvPr/>
          </p:nvSpPr>
          <p:spPr>
            <a:xfrm>
              <a:off x="1684087" y="3576513"/>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16 CuadroTexto"/>
            <p:cNvSpPr txBox="1"/>
            <p:nvPr/>
          </p:nvSpPr>
          <p:spPr>
            <a:xfrm>
              <a:off x="847871" y="3190066"/>
              <a:ext cx="836216" cy="369332"/>
            </a:xfrm>
            <a:prstGeom prst="rect">
              <a:avLst/>
            </a:prstGeom>
            <a:noFill/>
          </p:spPr>
          <p:txBody>
            <a:bodyPr wrap="square" rtlCol="0">
              <a:spAutoFit/>
            </a:bodyPr>
            <a:lstStyle/>
            <a:p>
              <a:pPr algn="ctr"/>
              <a:r>
                <a:rPr lang="es-ES" sz="900" b="1" dirty="0" smtClean="0"/>
                <a:t>PUNTO DE </a:t>
              </a:r>
            </a:p>
            <a:p>
              <a:pPr algn="ctr"/>
              <a:r>
                <a:rPr lang="es-ES" sz="900" b="1" dirty="0" smtClean="0"/>
                <a:t>ENCUENTRO </a:t>
              </a:r>
            </a:p>
          </p:txBody>
        </p:sp>
        <p:cxnSp>
          <p:nvCxnSpPr>
            <p:cNvPr id="34" name="17 Conector recto de flecha"/>
            <p:cNvCxnSpPr>
              <a:endCxn id="32" idx="2"/>
            </p:cNvCxnSpPr>
            <p:nvPr/>
          </p:nvCxnSpPr>
          <p:spPr>
            <a:xfrm>
              <a:off x="1554325" y="3493368"/>
              <a:ext cx="129762" cy="119145"/>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24" name="13 CuadroTexto"/>
          <p:cNvSpPr txBox="1"/>
          <p:nvPr/>
        </p:nvSpPr>
        <p:spPr>
          <a:xfrm>
            <a:off x="3593982" y="1906861"/>
            <a:ext cx="2903667" cy="3610371"/>
          </a:xfrm>
          <a:prstGeom prst="rect">
            <a:avLst/>
          </a:prstGeom>
          <a:noFill/>
        </p:spPr>
        <p:txBody>
          <a:bodyPr wrap="square" lIns="83969" tIns="41985" rIns="83969" bIns="41985" rtlCol="0">
            <a:spAutoFit/>
          </a:bodyPr>
          <a:lstStyle/>
          <a:p>
            <a:pPr algn="ctr"/>
            <a:r>
              <a:rPr lang="es-ES" sz="1270" dirty="0">
                <a:solidFill>
                  <a:prstClr val="black"/>
                </a:solidFill>
                <a:latin typeface="Franklin Gothic Demi" pitchFamily="34" charset="0"/>
              </a:rPr>
              <a:t>Teléfono del Centro de </a:t>
            </a:r>
            <a:r>
              <a:rPr lang="es-ES" sz="1270" dirty="0" smtClean="0">
                <a:solidFill>
                  <a:prstClr val="black"/>
                </a:solidFill>
                <a:latin typeface="Franklin Gothic Demi" pitchFamily="34" charset="0"/>
              </a:rPr>
              <a:t>C</a:t>
            </a:r>
            <a:r>
              <a:rPr lang="es-ES" sz="1270" dirty="0" smtClean="0">
                <a:solidFill>
                  <a:prstClr val="black"/>
                </a:solidFill>
                <a:latin typeface="Franklin Gothic Demi" pitchFamily="34" charset="0"/>
              </a:rPr>
              <a:t>ontrol </a:t>
            </a:r>
            <a:r>
              <a:rPr lang="es-ES" sz="1270" dirty="0" smtClean="0">
                <a:solidFill>
                  <a:prstClr val="black"/>
                </a:solidFill>
                <a:latin typeface="Franklin Gothic Demi" pitchFamily="34" charset="0"/>
              </a:rPr>
              <a:t>Interno</a:t>
            </a:r>
            <a:endParaRPr lang="es-ES" sz="1270" dirty="0">
              <a:solidFill>
                <a:prstClr val="black"/>
              </a:solidFill>
              <a:latin typeface="Franklin Gothic Demi" pitchFamily="34" charset="0"/>
            </a:endParaRPr>
          </a:p>
          <a:p>
            <a:pPr algn="ctr"/>
            <a:r>
              <a:rPr lang="es-ES" sz="1700" b="1" dirty="0">
                <a:solidFill>
                  <a:srgbClr val="FF0000"/>
                </a:solidFill>
                <a:latin typeface="Franklin Gothic Demi" pitchFamily="34" charset="0"/>
              </a:rPr>
              <a:t>954 55 </a:t>
            </a:r>
            <a:r>
              <a:rPr lang="es-ES" sz="1700" b="1" dirty="0" smtClean="0">
                <a:solidFill>
                  <a:srgbClr val="FF0000"/>
                </a:solidFill>
                <a:latin typeface="Franklin Gothic Demi" pitchFamily="34" charset="0"/>
              </a:rPr>
              <a:t>28 91</a:t>
            </a:r>
          </a:p>
          <a:p>
            <a:pPr algn="ctr"/>
            <a:endParaRPr lang="es-ES" sz="1700" b="1" dirty="0" smtClean="0">
              <a:solidFill>
                <a:srgbClr val="FF0000"/>
              </a:solidFill>
              <a:latin typeface="Franklin Gothic Demi" pitchFamily="34" charset="0"/>
            </a:endParaRPr>
          </a:p>
          <a:p>
            <a:pPr algn="ctr"/>
            <a:r>
              <a:rPr lang="es-ES" sz="1270" dirty="0" smtClean="0">
                <a:solidFill>
                  <a:prstClr val="black"/>
                </a:solidFill>
                <a:latin typeface="Franklin Gothic Demi" pitchFamily="34" charset="0"/>
              </a:rPr>
              <a:t>Teléfono </a:t>
            </a:r>
            <a:r>
              <a:rPr lang="es-ES" sz="1270" dirty="0">
                <a:solidFill>
                  <a:prstClr val="black"/>
                </a:solidFill>
                <a:latin typeface="Franklin Gothic Demi" pitchFamily="34" charset="0"/>
              </a:rPr>
              <a:t>del </a:t>
            </a:r>
            <a:r>
              <a:rPr lang="es-ES" sz="1270" dirty="0" smtClean="0">
                <a:solidFill>
                  <a:prstClr val="black"/>
                </a:solidFill>
                <a:latin typeface="Franklin Gothic Demi" pitchFamily="34" charset="0"/>
              </a:rPr>
              <a:t>Centro de </a:t>
            </a:r>
            <a:r>
              <a:rPr lang="es-ES" sz="1270" smtClean="0">
                <a:solidFill>
                  <a:prstClr val="black"/>
                </a:solidFill>
                <a:latin typeface="Franklin Gothic Demi" pitchFamily="34" charset="0"/>
              </a:rPr>
              <a:t>Control Externo </a:t>
            </a:r>
            <a:r>
              <a:rPr lang="es-ES" sz="1270" dirty="0" smtClean="0">
                <a:solidFill>
                  <a:prstClr val="black"/>
                </a:solidFill>
                <a:latin typeface="Franklin Gothic Demi" pitchFamily="34" charset="0"/>
              </a:rPr>
              <a:t>(Seguridad del Campus)</a:t>
            </a:r>
          </a:p>
          <a:p>
            <a:pPr algn="ctr"/>
            <a:r>
              <a:rPr lang="es-ES" sz="1700" b="1" dirty="0">
                <a:solidFill>
                  <a:srgbClr val="FF0000"/>
                </a:solidFill>
                <a:latin typeface="Franklin Gothic Demi" pitchFamily="34" charset="0"/>
              </a:rPr>
              <a:t>954 55 </a:t>
            </a:r>
            <a:r>
              <a:rPr lang="es-ES" sz="1700" b="1" dirty="0" smtClean="0">
                <a:solidFill>
                  <a:srgbClr val="FF0000"/>
                </a:solidFill>
                <a:latin typeface="Franklin Gothic Demi" pitchFamily="34" charset="0"/>
              </a:rPr>
              <a:t>11 94</a:t>
            </a:r>
            <a:endParaRPr lang="es-ES" sz="1700" b="1" dirty="0">
              <a:solidFill>
                <a:srgbClr val="FF0000"/>
              </a:solidFill>
              <a:latin typeface="Franklin Gothic Demi" pitchFamily="34" charset="0"/>
            </a:endParaRPr>
          </a:p>
          <a:p>
            <a:pPr algn="ctr"/>
            <a:endParaRPr lang="es-ES" sz="1000" dirty="0">
              <a:solidFill>
                <a:prstClr val="black"/>
              </a:solidFill>
              <a:latin typeface="Franklin Gothic Demi" pitchFamily="34" charset="0"/>
            </a:endParaRPr>
          </a:p>
          <a:p>
            <a:r>
              <a:rPr lang="es-ES" sz="1300" dirty="0" smtClean="0">
                <a:solidFill>
                  <a:prstClr val="black"/>
                </a:solidFill>
                <a:latin typeface="Franklin Gothic Demi" pitchFamily="34" charset="0"/>
              </a:rPr>
              <a:t>   Teléfono </a:t>
            </a:r>
            <a:r>
              <a:rPr lang="es-ES" sz="1300" dirty="0">
                <a:solidFill>
                  <a:prstClr val="black"/>
                </a:solidFill>
                <a:latin typeface="Franklin Gothic Demi" pitchFamily="34" charset="0"/>
              </a:rPr>
              <a:t>de </a:t>
            </a:r>
            <a:r>
              <a:rPr lang="es-ES" sz="1300" dirty="0" smtClean="0">
                <a:solidFill>
                  <a:prstClr val="black"/>
                </a:solidFill>
                <a:latin typeface="Franklin Gothic Demi" pitchFamily="34" charset="0"/>
              </a:rPr>
              <a:t>Emergencias     </a:t>
            </a:r>
            <a:r>
              <a:rPr lang="es-ES" sz="1700" b="1" dirty="0" smtClean="0">
                <a:solidFill>
                  <a:srgbClr val="FF0000"/>
                </a:solidFill>
                <a:latin typeface="Franklin Gothic Demi" pitchFamily="34" charset="0"/>
              </a:rPr>
              <a:t>112</a:t>
            </a:r>
          </a:p>
          <a:p>
            <a:endParaRPr lang="es-ES" sz="1300" dirty="0">
              <a:solidFill>
                <a:prstClr val="black"/>
              </a:solidFill>
              <a:latin typeface="Franklin Gothic Demi" pitchFamily="34" charset="0"/>
            </a:endParaRPr>
          </a:p>
          <a:p>
            <a:r>
              <a:rPr lang="es-ES" sz="1300" dirty="0" smtClean="0">
                <a:solidFill>
                  <a:prstClr val="black"/>
                </a:solidFill>
                <a:latin typeface="Franklin Gothic Demi" pitchFamily="34" charset="0"/>
              </a:rPr>
              <a:t>   Teléfonos </a:t>
            </a:r>
            <a:r>
              <a:rPr lang="es-ES" sz="1300" dirty="0">
                <a:solidFill>
                  <a:prstClr val="black"/>
                </a:solidFill>
                <a:latin typeface="Franklin Gothic Demi" pitchFamily="34" charset="0"/>
              </a:rPr>
              <a:t>de utilidad:</a:t>
            </a:r>
          </a:p>
          <a:p>
            <a:r>
              <a:rPr lang="es-ES" sz="1300" dirty="0">
                <a:solidFill>
                  <a:prstClr val="black"/>
                </a:solidFill>
                <a:latin typeface="Franklin Gothic Demi" pitchFamily="34" charset="0"/>
              </a:rPr>
              <a:t>	</a:t>
            </a:r>
            <a:r>
              <a:rPr lang="es-ES" sz="1300" dirty="0" smtClean="0">
                <a:solidFill>
                  <a:prstClr val="black"/>
                </a:solidFill>
                <a:latin typeface="Franklin Gothic Demi" pitchFamily="34" charset="0"/>
              </a:rPr>
              <a:t>Bomberos </a:t>
            </a:r>
            <a:r>
              <a:rPr lang="es-ES" sz="1300" dirty="0">
                <a:solidFill>
                  <a:prstClr val="black"/>
                </a:solidFill>
                <a:latin typeface="Franklin Gothic Demi" pitchFamily="34" charset="0"/>
              </a:rPr>
              <a:t>	</a:t>
            </a:r>
            <a:r>
              <a:rPr lang="es-ES" sz="1300" dirty="0" smtClean="0">
                <a:solidFill>
                  <a:prstClr val="black"/>
                </a:solidFill>
                <a:latin typeface="Franklin Gothic Demi" pitchFamily="34" charset="0"/>
              </a:rPr>
              <a:t>       </a:t>
            </a:r>
            <a:r>
              <a:rPr lang="es-ES" sz="1700" b="1" dirty="0" smtClean="0">
                <a:solidFill>
                  <a:srgbClr val="FF0000"/>
                </a:solidFill>
                <a:latin typeface="Franklin Gothic Demi" pitchFamily="34" charset="0"/>
              </a:rPr>
              <a:t>080</a:t>
            </a:r>
          </a:p>
          <a:p>
            <a:r>
              <a:rPr lang="es-ES" sz="1300" dirty="0">
                <a:solidFill>
                  <a:prstClr val="black"/>
                </a:solidFill>
                <a:latin typeface="Franklin Gothic Demi" pitchFamily="34" charset="0"/>
              </a:rPr>
              <a:t>	</a:t>
            </a:r>
            <a:r>
              <a:rPr lang="es-ES" sz="1300" dirty="0" smtClean="0">
                <a:solidFill>
                  <a:prstClr val="black"/>
                </a:solidFill>
                <a:latin typeface="Franklin Gothic Demi" pitchFamily="34" charset="0"/>
              </a:rPr>
              <a:t>Policía </a:t>
            </a:r>
            <a:r>
              <a:rPr lang="es-ES" sz="1300" dirty="0">
                <a:solidFill>
                  <a:prstClr val="black"/>
                </a:solidFill>
                <a:latin typeface="Franklin Gothic Demi" pitchFamily="34" charset="0"/>
              </a:rPr>
              <a:t>Local </a:t>
            </a:r>
            <a:r>
              <a:rPr lang="es-ES" sz="1300" dirty="0" smtClean="0">
                <a:solidFill>
                  <a:prstClr val="black"/>
                </a:solidFill>
                <a:latin typeface="Franklin Gothic Demi" pitchFamily="34" charset="0"/>
              </a:rPr>
              <a:t>      </a:t>
            </a:r>
            <a:r>
              <a:rPr lang="es-ES" sz="1700" b="1" dirty="0" smtClean="0">
                <a:solidFill>
                  <a:srgbClr val="FF0000"/>
                </a:solidFill>
                <a:latin typeface="Franklin Gothic Demi" pitchFamily="34" charset="0"/>
              </a:rPr>
              <a:t>092</a:t>
            </a:r>
          </a:p>
          <a:p>
            <a:r>
              <a:rPr lang="es-ES" sz="1700" dirty="0" smtClean="0">
                <a:solidFill>
                  <a:prstClr val="black"/>
                </a:solidFill>
                <a:latin typeface="Franklin Gothic Demi" pitchFamily="34" charset="0"/>
              </a:rPr>
              <a:t>	</a:t>
            </a:r>
            <a:r>
              <a:rPr lang="es-ES" sz="1300" dirty="0" smtClean="0">
                <a:solidFill>
                  <a:prstClr val="black"/>
                </a:solidFill>
                <a:latin typeface="Franklin Gothic Demi" pitchFamily="34" charset="0"/>
              </a:rPr>
              <a:t>EPES </a:t>
            </a:r>
            <a:r>
              <a:rPr lang="es-ES" sz="1300" b="1" dirty="0" smtClean="0">
                <a:solidFill>
                  <a:srgbClr val="FF0000"/>
                </a:solidFill>
                <a:latin typeface="Franklin Gothic Demi" pitchFamily="34" charset="0"/>
              </a:rPr>
              <a:t> </a:t>
            </a:r>
            <a:r>
              <a:rPr lang="es-ES" sz="1700" b="1" dirty="0" smtClean="0">
                <a:solidFill>
                  <a:srgbClr val="FF0000"/>
                </a:solidFill>
                <a:latin typeface="Franklin Gothic Demi" pitchFamily="34" charset="0"/>
              </a:rPr>
              <a:t>              061</a:t>
            </a:r>
          </a:p>
          <a:p>
            <a:endParaRPr lang="es-ES" sz="1300" dirty="0">
              <a:solidFill>
                <a:prstClr val="black"/>
              </a:solidFill>
              <a:latin typeface="Franklin Gothic Demi" pitchFamily="34" charset="0"/>
            </a:endParaRPr>
          </a:p>
          <a:p>
            <a:r>
              <a:rPr lang="es-ES" sz="1300" dirty="0">
                <a:solidFill>
                  <a:prstClr val="black"/>
                </a:solidFill>
                <a:latin typeface="Franklin Gothic Demi" pitchFamily="34" charset="0"/>
              </a:rPr>
              <a:t>	</a:t>
            </a:r>
            <a:endParaRPr lang="es-ES" sz="1700" b="1" dirty="0">
              <a:solidFill>
                <a:srgbClr val="FF0000"/>
              </a:solidFill>
              <a:latin typeface="Franklin Gothic Demi" pitchFamily="34" charset="0"/>
            </a:endParaRPr>
          </a:p>
          <a:p>
            <a:pPr algn="just"/>
            <a:endParaRPr lang="es-ES" sz="1000" dirty="0">
              <a:solidFill>
                <a:prstClr val="black"/>
              </a:solidFill>
              <a:latin typeface="Franklin Gothic Demi" pitchFamily="34" charset="0"/>
            </a:endParaRPr>
          </a:p>
        </p:txBody>
      </p:sp>
    </p:spTree>
    <p:extLst>
      <p:ext uri="{BB962C8B-B14F-4D97-AF65-F5344CB8AC3E}">
        <p14:creationId xmlns:p14="http://schemas.microsoft.com/office/powerpoint/2010/main" val="1875868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2 CuadroTexto"/>
          <p:cNvSpPr txBox="1"/>
          <p:nvPr/>
        </p:nvSpPr>
        <p:spPr>
          <a:xfrm>
            <a:off x="6825208" y="6394968"/>
            <a:ext cx="3134275" cy="346400"/>
          </a:xfrm>
          <a:prstGeom prst="rect">
            <a:avLst/>
          </a:prstGeom>
          <a:noFill/>
        </p:spPr>
        <p:txBody>
          <a:bodyPr wrap="square" lIns="83969" tIns="41985" rIns="83969" bIns="41985" rtlCol="0">
            <a:spAutoFit/>
          </a:bodyPr>
          <a:lstStyle/>
          <a:p>
            <a:pPr algn="ctr"/>
            <a:r>
              <a:rPr lang="es-ES" sz="1700" b="1" dirty="0" smtClean="0">
                <a:solidFill>
                  <a:prstClr val="white"/>
                </a:solidFill>
                <a:latin typeface="Arial" pitchFamily="34" charset="0"/>
                <a:cs typeface="Arial" pitchFamily="34" charset="0"/>
              </a:rPr>
              <a:t>SEPRUS</a:t>
            </a:r>
            <a:endParaRPr lang="es-ES" sz="1700" dirty="0">
              <a:solidFill>
                <a:prstClr val="white"/>
              </a:solidFill>
              <a:latin typeface="Arial" pitchFamily="34" charset="0"/>
              <a:cs typeface="Arial" pitchFamily="34" charset="0"/>
            </a:endParaRPr>
          </a:p>
        </p:txBody>
      </p:sp>
      <p:sp>
        <p:nvSpPr>
          <p:cNvPr id="29" name="Rectángulo 28"/>
          <p:cNvSpPr/>
          <p:nvPr/>
        </p:nvSpPr>
        <p:spPr>
          <a:xfrm>
            <a:off x="0" y="-7530"/>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cxnSp>
        <p:nvCxnSpPr>
          <p:cNvPr id="20" name="19 Conector recto"/>
          <p:cNvCxnSpPr/>
          <p:nvPr/>
        </p:nvCxnSpPr>
        <p:spPr>
          <a:xfrm>
            <a:off x="3320211" y="2317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4" name="23 CuadroTexto"/>
          <p:cNvSpPr txBox="1"/>
          <p:nvPr/>
        </p:nvSpPr>
        <p:spPr>
          <a:xfrm>
            <a:off x="3592335" y="320514"/>
            <a:ext cx="2671359" cy="837069"/>
          </a:xfrm>
          <a:prstGeom prst="rect">
            <a:avLst/>
          </a:prstGeom>
          <a:noFill/>
        </p:spPr>
        <p:txBody>
          <a:bodyPr wrap="square" lIns="82212" tIns="41107" rIns="82212" bIns="41107" rtlCol="0">
            <a:spAutoFit/>
          </a:bodyPr>
          <a:lstStyle/>
          <a:p>
            <a:pPr marL="154154" indent="-154154" algn="just"/>
            <a:endParaRPr lang="es-ES" sz="980" dirty="0">
              <a:solidFill>
                <a:prstClr val="black"/>
              </a:solidFill>
              <a:latin typeface="Franklin Gothic Demi" pitchFamily="34" charset="0"/>
            </a:endParaRPr>
          </a:p>
          <a:p>
            <a:pPr marL="154154" indent="-154154" algn="just">
              <a:buFont typeface="Arial" pitchFamily="34" charset="0"/>
              <a:buChar char="•"/>
            </a:pPr>
            <a:endParaRPr lang="es-ES" sz="980" dirty="0">
              <a:solidFill>
                <a:prstClr val="black"/>
              </a:solidFill>
              <a:latin typeface="Franklin Gothic Demi" pitchFamily="34" charset="0"/>
            </a:endParaRPr>
          </a:p>
          <a:p>
            <a:pPr marL="154154" indent="-154154" algn="just">
              <a:buFont typeface="Arial" pitchFamily="34" charset="0"/>
              <a:buChar char="•"/>
            </a:pPr>
            <a:endParaRPr lang="es-ES" sz="980" dirty="0">
              <a:solidFill>
                <a:prstClr val="black"/>
              </a:solidFill>
              <a:latin typeface="Franklin Gothic Demi" pitchFamily="34" charset="0"/>
            </a:endParaRPr>
          </a:p>
          <a:p>
            <a:pPr marL="154154" indent="-154154">
              <a:buFont typeface="Arial" pitchFamily="34" charset="0"/>
              <a:buChar char="•"/>
            </a:pPr>
            <a:endParaRPr lang="es-ES" sz="980" b="1" dirty="0">
              <a:solidFill>
                <a:prstClr val="black"/>
              </a:solidFill>
              <a:latin typeface="Franklin Gothic Demi" pitchFamily="34" charset="0"/>
            </a:endParaRPr>
          </a:p>
          <a:p>
            <a:pPr algn="just"/>
            <a:endParaRPr lang="es-ES" sz="980" dirty="0">
              <a:solidFill>
                <a:prstClr val="black"/>
              </a:solidFill>
              <a:latin typeface="Franklin Gothic Demi" pitchFamily="34" charset="0"/>
            </a:endParaRPr>
          </a:p>
        </p:txBody>
      </p:sp>
      <p:sp>
        <p:nvSpPr>
          <p:cNvPr id="7" name="6 Rectángulo redondeado"/>
          <p:cNvSpPr/>
          <p:nvPr/>
        </p:nvSpPr>
        <p:spPr>
          <a:xfrm>
            <a:off x="6625985" y="140582"/>
            <a:ext cx="3125576" cy="6603162"/>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solidFill>
                <a:prstClr val="black"/>
              </a:solidFill>
            </a:endParaRPr>
          </a:p>
        </p:txBody>
      </p:sp>
      <p:sp>
        <p:nvSpPr>
          <p:cNvPr id="10" name="25 Rectángulo redondeado"/>
          <p:cNvSpPr/>
          <p:nvPr/>
        </p:nvSpPr>
        <p:spPr>
          <a:xfrm>
            <a:off x="153003" y="158938"/>
            <a:ext cx="3227250" cy="6582429"/>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dirty="0">
              <a:solidFill>
                <a:prstClr val="black"/>
              </a:solidFill>
            </a:endParaRPr>
          </a:p>
        </p:txBody>
      </p:sp>
      <p:sp>
        <p:nvSpPr>
          <p:cNvPr id="11" name="26 CuadroTexto"/>
          <p:cNvSpPr txBox="1"/>
          <p:nvPr/>
        </p:nvSpPr>
        <p:spPr>
          <a:xfrm>
            <a:off x="153003" y="447592"/>
            <a:ext cx="2476983" cy="6247864"/>
          </a:xfrm>
          <a:prstGeom prst="rect">
            <a:avLst/>
          </a:prstGeom>
          <a:noFill/>
        </p:spPr>
        <p:txBody>
          <a:bodyPr wrap="square" rtlCol="0">
            <a:spAutoFit/>
          </a:bodyPr>
          <a:lstStyle/>
          <a:p>
            <a:pPr marL="157443" indent="-157443" algn="just"/>
            <a:endParaRPr lang="es-ES" sz="1000" dirty="0" smtClean="0">
              <a:solidFill>
                <a:prstClr val="black"/>
              </a:solidFill>
              <a:latin typeface="Franklin Gothic Demi" pitchFamily="34" charset="0"/>
            </a:endParaRPr>
          </a:p>
          <a:p>
            <a:pPr marL="157443" indent="-157443" algn="just">
              <a:buFont typeface="Arial" pitchFamily="34" charset="0"/>
              <a:buChar char="•"/>
            </a:pPr>
            <a:r>
              <a:rPr lang="es-ES" sz="1000" dirty="0" smtClean="0">
                <a:solidFill>
                  <a:prstClr val="black"/>
                </a:solidFill>
                <a:latin typeface="Franklin Gothic Demi" pitchFamily="34" charset="0"/>
              </a:rPr>
              <a:t>Comunique a conserjería, o a los E.A.E. la situación del fuego, o simplemente pulse un pulsador de alarma</a:t>
            </a:r>
            <a:r>
              <a:rPr lang="es-ES" sz="1000" dirty="0">
                <a:solidFill>
                  <a:prstClr val="black"/>
                </a:solidFill>
                <a:latin typeface="Franklin Gothic Demi" pitchFamily="34" charset="0"/>
              </a:rPr>
              <a:t>. </a:t>
            </a:r>
            <a:endParaRPr lang="es-ES" sz="1000" dirty="0" smtClean="0">
              <a:solidFill>
                <a:prstClr val="black"/>
              </a:solidFill>
              <a:latin typeface="Franklin Gothic Demi" pitchFamily="34" charset="0"/>
            </a:endParaRPr>
          </a:p>
          <a:p>
            <a:pPr algn="just"/>
            <a:endParaRPr lang="es-ES" sz="1000" dirty="0" smtClean="0">
              <a:solidFill>
                <a:prstClr val="black"/>
              </a:solidFill>
              <a:latin typeface="Franklin Gothic Demi" pitchFamily="34" charset="0"/>
            </a:endParaRPr>
          </a:p>
          <a:p>
            <a:pPr marL="157443" indent="-157443" algn="just">
              <a:buFont typeface="Arial" pitchFamily="34" charset="0"/>
              <a:buChar char="•"/>
            </a:pPr>
            <a:r>
              <a:rPr lang="es-ES" sz="1000" dirty="0" smtClean="0">
                <a:solidFill>
                  <a:prstClr val="black"/>
                </a:solidFill>
                <a:latin typeface="Franklin Gothic Demi" pitchFamily="34" charset="0"/>
              </a:rPr>
              <a:t>Intente apagarlo con los extintores que encuentre a su alcance.</a:t>
            </a:r>
          </a:p>
          <a:p>
            <a:pPr marL="157443" indent="-157443" algn="just">
              <a:buFont typeface="Arial" pitchFamily="34" charset="0"/>
              <a:buChar char="•"/>
            </a:pPr>
            <a:endParaRPr lang="es-ES" sz="1000" dirty="0" smtClean="0">
              <a:solidFill>
                <a:prstClr val="black"/>
              </a:solidFill>
              <a:latin typeface="Franklin Gothic Demi" pitchFamily="34" charset="0"/>
            </a:endParaRPr>
          </a:p>
          <a:p>
            <a:pPr marL="157443" indent="-157443" algn="just">
              <a:buFont typeface="Arial" pitchFamily="34" charset="0"/>
              <a:buChar char="•"/>
            </a:pPr>
            <a:r>
              <a:rPr lang="es-ES" sz="1000" dirty="0" smtClean="0">
                <a:solidFill>
                  <a:prstClr val="black"/>
                </a:solidFill>
                <a:latin typeface="Franklin Gothic Demi" pitchFamily="34" charset="0"/>
              </a:rPr>
              <a:t>Si prende la ropa, tiéndase en el suelo y ruede.</a:t>
            </a:r>
          </a:p>
          <a:p>
            <a:pPr marL="157443" indent="-157443" algn="just">
              <a:buFont typeface="Arial" pitchFamily="34" charset="0"/>
              <a:buChar char="•"/>
            </a:pPr>
            <a:r>
              <a:rPr lang="es-ES" sz="1000" dirty="0" smtClean="0">
                <a:solidFill>
                  <a:prstClr val="black"/>
                </a:solidFill>
                <a:latin typeface="Franklin Gothic Demi" pitchFamily="34" charset="0"/>
              </a:rPr>
              <a:t>Si hay humo abundante, gatee.</a:t>
            </a:r>
          </a:p>
          <a:p>
            <a:pPr marL="157443" indent="-157443" algn="just">
              <a:buFont typeface="Arial" pitchFamily="34" charset="0"/>
              <a:buChar char="•"/>
            </a:pPr>
            <a:r>
              <a:rPr lang="es-ES" sz="1000" dirty="0" smtClean="0">
                <a:solidFill>
                  <a:prstClr val="black"/>
                </a:solidFill>
                <a:latin typeface="Franklin Gothic Demi" pitchFamily="34" charset="0"/>
              </a:rPr>
              <a:t>Si </a:t>
            </a:r>
            <a:r>
              <a:rPr lang="es-ES" sz="1000" dirty="0">
                <a:solidFill>
                  <a:prstClr val="black"/>
                </a:solidFill>
                <a:latin typeface="Franklin Gothic Demi" pitchFamily="34" charset="0"/>
              </a:rPr>
              <a:t>la salida es muy peligrosa debido al fuego y al </a:t>
            </a:r>
            <a:r>
              <a:rPr lang="es-ES" sz="1000" dirty="0" smtClean="0">
                <a:solidFill>
                  <a:prstClr val="black"/>
                </a:solidFill>
                <a:latin typeface="Franklin Gothic Demi" panose="020B0703020102020204" pitchFamily="34" charset="0"/>
              </a:rPr>
              <a:t>humo. Póngase un paño a ser posible húmedo tapando nariz y boca</a:t>
            </a:r>
          </a:p>
          <a:p>
            <a:pPr marL="157443" indent="-157443" algn="just">
              <a:buFont typeface="Arial" pitchFamily="34" charset="0"/>
              <a:buChar char="•"/>
            </a:pPr>
            <a:r>
              <a:rPr lang="es-ES" sz="1000" dirty="0" smtClean="0">
                <a:solidFill>
                  <a:prstClr val="black"/>
                </a:solidFill>
                <a:latin typeface="Franklin Gothic Demi" panose="020B0703020102020204" pitchFamily="34" charset="0"/>
              </a:rPr>
              <a:t>Si </a:t>
            </a:r>
            <a:r>
              <a:rPr lang="es-ES" sz="1000" dirty="0">
                <a:solidFill>
                  <a:prstClr val="black"/>
                </a:solidFill>
                <a:latin typeface="Franklin Gothic Demi" panose="020B0703020102020204" pitchFamily="34" charset="0"/>
              </a:rPr>
              <a:t>no puedes abandonar la habitación y esta empieza a llenarse de humo</a:t>
            </a:r>
            <a:r>
              <a:rPr lang="es-ES" sz="1000" dirty="0" smtClean="0">
                <a:solidFill>
                  <a:prstClr val="black"/>
                </a:solidFill>
                <a:latin typeface="Franklin Gothic Demi" panose="020B0703020102020204" pitchFamily="34" charset="0"/>
              </a:rPr>
              <a:t>: procure tapar las rendija de la puerta con un paño a ser posible humedecido.</a:t>
            </a:r>
          </a:p>
          <a:p>
            <a:pPr marL="157443" indent="-157443" algn="just">
              <a:buFont typeface="Arial" pitchFamily="34" charset="0"/>
              <a:buChar char="•"/>
            </a:pPr>
            <a:endParaRPr lang="es-ES" sz="1000" dirty="0" smtClean="0">
              <a:solidFill>
                <a:prstClr val="black"/>
              </a:solidFill>
              <a:latin typeface="Franklin Gothic Demi" panose="020B0703020102020204" pitchFamily="34" charset="0"/>
            </a:endParaRPr>
          </a:p>
          <a:p>
            <a:pPr marL="157443" indent="-157443" algn="just">
              <a:buFont typeface="Arial" pitchFamily="34" charset="0"/>
              <a:buChar char="•"/>
            </a:pPr>
            <a:r>
              <a:rPr lang="es-ES" sz="1000" dirty="0" smtClean="0">
                <a:solidFill>
                  <a:prstClr val="black"/>
                </a:solidFill>
                <a:latin typeface="Franklin Gothic Demi" panose="020B0703020102020204" pitchFamily="34" charset="0"/>
              </a:rPr>
              <a:t>Utilice la vía de evacuación más próxima, si en esta se encuentra una puerta cerrada, antes de abrirla compruebe la temperatura del pomo, si esta muy caliente tenga cuidado pues puede estar el fuego tras ella.</a:t>
            </a:r>
          </a:p>
          <a:p>
            <a:pPr marL="157443" indent="-157443" algn="just">
              <a:buFont typeface="Arial" pitchFamily="34" charset="0"/>
              <a:buChar char="•"/>
            </a:pPr>
            <a:endParaRPr lang="es-ES" sz="1000" dirty="0" smtClean="0">
              <a:solidFill>
                <a:prstClr val="black"/>
              </a:solidFill>
              <a:latin typeface="Franklin Gothic Demi" panose="020B0703020102020204" pitchFamily="34" charset="0"/>
            </a:endParaRPr>
          </a:p>
          <a:p>
            <a:pPr marL="157443" indent="-157443" algn="just">
              <a:buFont typeface="Arial" pitchFamily="34" charset="0"/>
              <a:buChar char="•"/>
            </a:pPr>
            <a:r>
              <a:rPr lang="es-ES" sz="1000" dirty="0" smtClean="0">
                <a:solidFill>
                  <a:prstClr val="black"/>
                </a:solidFill>
                <a:latin typeface="Franklin Gothic Demi" panose="020B0703020102020204" pitchFamily="34" charset="0"/>
              </a:rPr>
              <a:t>No </a:t>
            </a:r>
            <a:r>
              <a:rPr lang="es-ES" sz="1000" dirty="0">
                <a:solidFill>
                  <a:prstClr val="black"/>
                </a:solidFill>
                <a:latin typeface="Franklin Gothic Demi" panose="020B0703020102020204" pitchFamily="34" charset="0"/>
              </a:rPr>
              <a:t>uses el ascensor como salida, </a:t>
            </a:r>
            <a:r>
              <a:rPr lang="es-ES" sz="1000" dirty="0" smtClean="0">
                <a:solidFill>
                  <a:prstClr val="black"/>
                </a:solidFill>
                <a:latin typeface="Franklin Gothic Demi" panose="020B0703020102020204" pitchFamily="34" charset="0"/>
              </a:rPr>
              <a:t>su instalación no es un medio seguro, actuando como un chimenea con el humo, puede </a:t>
            </a:r>
            <a:r>
              <a:rPr lang="es-ES" sz="1000" dirty="0">
                <a:solidFill>
                  <a:prstClr val="black"/>
                </a:solidFill>
                <a:latin typeface="Franklin Gothic Demi" panose="020B0703020102020204" pitchFamily="34" charset="0"/>
              </a:rPr>
              <a:t>pararse entre dos pisos o ir al piso del incendio y parar allí</a:t>
            </a:r>
            <a:r>
              <a:rPr lang="es-ES" sz="1000" b="1" dirty="0" smtClean="0">
                <a:solidFill>
                  <a:prstClr val="black"/>
                </a:solidFill>
                <a:latin typeface="Franklin Gothic Demi" panose="020B0703020102020204" pitchFamily="34" charset="0"/>
              </a:rPr>
              <a:t>.</a:t>
            </a:r>
          </a:p>
          <a:p>
            <a:pPr marL="157443" indent="-157443" algn="just">
              <a:buFont typeface="Arial" pitchFamily="34" charset="0"/>
              <a:buChar char="•"/>
            </a:pPr>
            <a:endParaRPr lang="es-ES" sz="1000" b="1" dirty="0">
              <a:solidFill>
                <a:prstClr val="black"/>
              </a:solidFill>
              <a:latin typeface="Franklin Gothic Demi" panose="020B0703020102020204" pitchFamily="34" charset="0"/>
            </a:endParaRPr>
          </a:p>
          <a:p>
            <a:pPr marL="157443" indent="-157443" algn="just">
              <a:buFont typeface="Arial" pitchFamily="34" charset="0"/>
              <a:buChar char="•"/>
            </a:pPr>
            <a:r>
              <a:rPr lang="es-ES" sz="1000" dirty="0" smtClean="0">
                <a:solidFill>
                  <a:prstClr val="black"/>
                </a:solidFill>
                <a:latin typeface="Franklin Gothic Demi" pitchFamily="34" charset="0"/>
              </a:rPr>
              <a:t>Siga en todo momento las instrucciones de evacuación que se le indique.</a:t>
            </a:r>
          </a:p>
          <a:p>
            <a:pPr marL="157443" lvl="1" indent="-157443" algn="just">
              <a:buFont typeface="Arial" pitchFamily="34" charset="0"/>
              <a:buChar char="•"/>
            </a:pPr>
            <a:r>
              <a:rPr lang="es-ES" sz="1000" dirty="0" smtClean="0">
                <a:solidFill>
                  <a:prstClr val="black"/>
                </a:solidFill>
                <a:latin typeface="Franklin Gothic Demi" pitchFamily="34" charset="0"/>
              </a:rPr>
              <a:t>Mantenga la calma, no grite ni  corra. </a:t>
            </a:r>
          </a:p>
          <a:p>
            <a:pPr marL="157443" lvl="1" indent="-157443" algn="just">
              <a:buFont typeface="Arial" pitchFamily="34" charset="0"/>
              <a:buChar char="•"/>
            </a:pPr>
            <a:endParaRPr lang="es-ES" sz="1000" dirty="0" smtClean="0">
              <a:solidFill>
                <a:prstClr val="black"/>
              </a:solidFill>
              <a:latin typeface="Franklin Gothic Demi" pitchFamily="34" charset="0"/>
            </a:endParaRPr>
          </a:p>
        </p:txBody>
      </p:sp>
      <p:sp>
        <p:nvSpPr>
          <p:cNvPr id="13" name="28 Proceso alternativo"/>
          <p:cNvSpPr/>
          <p:nvPr/>
        </p:nvSpPr>
        <p:spPr>
          <a:xfrm>
            <a:off x="3505372" y="188639"/>
            <a:ext cx="3024336" cy="655272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prstClr val="white"/>
                </a:solidFill>
              </a:rPr>
              <a:t>UTI</a:t>
            </a:r>
            <a:endParaRPr lang="es-ES" dirty="0">
              <a:solidFill>
                <a:prstClr val="white"/>
              </a:solidFill>
            </a:endParaRPr>
          </a:p>
        </p:txBody>
      </p:sp>
      <p:sp>
        <p:nvSpPr>
          <p:cNvPr id="14" name="29 CuadroTexto"/>
          <p:cNvSpPr txBox="1"/>
          <p:nvPr/>
        </p:nvSpPr>
        <p:spPr>
          <a:xfrm>
            <a:off x="3605580" y="274290"/>
            <a:ext cx="2880320" cy="3693319"/>
          </a:xfrm>
          <a:prstGeom prst="rect">
            <a:avLst/>
          </a:prstGeom>
          <a:noFill/>
        </p:spPr>
        <p:txBody>
          <a:bodyPr wrap="square" rtlCol="0">
            <a:spAutoFit/>
          </a:bodyPr>
          <a:lstStyle/>
          <a:p>
            <a:pPr algn="just"/>
            <a:r>
              <a:rPr lang="es-ES" sz="1200" b="1" dirty="0" smtClean="0">
                <a:solidFill>
                  <a:prstClr val="black"/>
                </a:solidFill>
                <a:latin typeface="Arial Black" pitchFamily="34" charset="0"/>
                <a:cs typeface="Arial" pitchFamily="34" charset="0"/>
              </a:rPr>
              <a:t>UTILIZACIÓN DE EXTINTORES</a:t>
            </a:r>
            <a:r>
              <a:rPr lang="es-ES" sz="900" b="1" dirty="0" smtClean="0">
                <a:solidFill>
                  <a:prstClr val="black"/>
                </a:solidFill>
                <a:latin typeface="Arial" pitchFamily="34" charset="0"/>
                <a:cs typeface="Arial" pitchFamily="34" charset="0"/>
              </a:rPr>
              <a:t> </a:t>
            </a:r>
          </a:p>
          <a:p>
            <a:pPr algn="just"/>
            <a:endParaRPr lang="es-ES" sz="900" b="1" dirty="0" smtClean="0">
              <a:solidFill>
                <a:prstClr val="black"/>
              </a:solidFill>
              <a:latin typeface="Arial" pitchFamily="34" charset="0"/>
              <a:cs typeface="Arial" pitchFamily="34" charset="0"/>
            </a:endParaRPr>
          </a:p>
          <a:p>
            <a:pPr>
              <a:buFont typeface="Wingdings" pitchFamily="2" charset="2"/>
              <a:buChar char="Ø"/>
            </a:pPr>
            <a:r>
              <a:rPr lang="es-ES" sz="1000" b="1" dirty="0" smtClean="0">
                <a:solidFill>
                  <a:prstClr val="black"/>
                </a:solidFill>
                <a:latin typeface="Arial" pitchFamily="34" charset="0"/>
                <a:cs typeface="Arial" pitchFamily="34" charset="0"/>
              </a:rPr>
              <a:t> Quite el pasador de seguridad tirando de la anilla.</a:t>
            </a:r>
          </a:p>
          <a:p>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 Con su mano más hábil sujete el extintor y a la vez la  palanca de disparo; con la otra mano sujete la manguera, si la hubiera.</a:t>
            </a:r>
          </a:p>
          <a:p>
            <a:pPr algn="just"/>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Diríjase hacia el incendio, deteniéndose a 2 m, ponga el extintor en el suelo y con la boca de la manguera dirigida al suelo presione </a:t>
            </a:r>
            <a:r>
              <a:rPr lang="es-ES" sz="1000" b="1" dirty="0">
                <a:solidFill>
                  <a:prstClr val="black"/>
                </a:solidFill>
                <a:latin typeface="Arial" pitchFamily="34" charset="0"/>
                <a:cs typeface="Arial" pitchFamily="34" charset="0"/>
              </a:rPr>
              <a:t>la palanca de </a:t>
            </a:r>
            <a:r>
              <a:rPr lang="es-ES" sz="1000" b="1" dirty="0" smtClean="0">
                <a:solidFill>
                  <a:prstClr val="black"/>
                </a:solidFill>
                <a:latin typeface="Arial" pitchFamily="34" charset="0"/>
                <a:cs typeface="Arial" pitchFamily="34" charset="0"/>
              </a:rPr>
              <a:t>disparo, comprobando que funciona.</a:t>
            </a:r>
          </a:p>
          <a:p>
            <a:pPr algn="just"/>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 Acérquese al incendio y dirija el chorro del extintor a la base de las llamas. </a:t>
            </a:r>
          </a:p>
          <a:p>
            <a:pPr algn="just"/>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Mueva el chorro en </a:t>
            </a:r>
            <a:r>
              <a:rPr lang="es-ES" sz="1000" b="1" dirty="0" err="1" smtClean="0">
                <a:solidFill>
                  <a:prstClr val="black"/>
                </a:solidFill>
                <a:latin typeface="Arial" pitchFamily="34" charset="0"/>
                <a:cs typeface="Arial" pitchFamily="34" charset="0"/>
              </a:rPr>
              <a:t>zig-zag</a:t>
            </a:r>
            <a:r>
              <a:rPr lang="es-ES" sz="1000" b="1" dirty="0" smtClean="0">
                <a:solidFill>
                  <a:prstClr val="black"/>
                </a:solidFill>
                <a:latin typeface="Arial" pitchFamily="34" charset="0"/>
                <a:cs typeface="Arial" pitchFamily="34" charset="0"/>
              </a:rPr>
              <a:t> para cubrir más superficie. </a:t>
            </a:r>
          </a:p>
          <a:p>
            <a:pPr algn="just"/>
            <a:endParaRPr lang="es-ES" sz="500" b="1" dirty="0" smtClean="0">
              <a:solidFill>
                <a:prstClr val="black"/>
              </a:solidFill>
              <a:latin typeface="Arial" pitchFamily="34" charset="0"/>
              <a:cs typeface="Arial" pitchFamily="34" charset="0"/>
            </a:endParaRPr>
          </a:p>
          <a:p>
            <a:pPr algn="just">
              <a:buFont typeface="Wingdings" pitchFamily="2" charset="2"/>
              <a:buChar char="Ø"/>
            </a:pPr>
            <a:r>
              <a:rPr lang="es-ES" sz="1000" b="1" dirty="0" smtClean="0">
                <a:solidFill>
                  <a:prstClr val="black"/>
                </a:solidFill>
                <a:latin typeface="Arial" pitchFamily="34" charset="0"/>
                <a:cs typeface="Arial" pitchFamily="34" charset="0"/>
              </a:rPr>
              <a:t>Evite </a:t>
            </a:r>
            <a:r>
              <a:rPr lang="es-ES" sz="1000" b="1" dirty="0">
                <a:solidFill>
                  <a:prstClr val="black"/>
                </a:solidFill>
                <a:latin typeface="Arial" pitchFamily="34" charset="0"/>
                <a:cs typeface="Arial" pitchFamily="34" charset="0"/>
              </a:rPr>
              <a:t>que </a:t>
            </a:r>
            <a:r>
              <a:rPr lang="es-ES" sz="1000" b="1" dirty="0" smtClean="0">
                <a:solidFill>
                  <a:prstClr val="black"/>
                </a:solidFill>
                <a:latin typeface="Arial" pitchFamily="34" charset="0"/>
                <a:cs typeface="Arial" pitchFamily="34" charset="0"/>
              </a:rPr>
              <a:t>el fuego se propague a otras zonas por acercar demasiado el chorro.</a:t>
            </a:r>
          </a:p>
          <a:p>
            <a:pPr algn="just"/>
            <a:endParaRPr lang="es-ES" sz="1000" b="1" dirty="0" smtClean="0">
              <a:solidFill>
                <a:prstClr val="black"/>
              </a:solidFill>
              <a:latin typeface="Arial" pitchFamily="34" charset="0"/>
              <a:cs typeface="Arial" pitchFamily="34" charset="0"/>
            </a:endParaRPr>
          </a:p>
          <a:p>
            <a:pPr algn="just">
              <a:buFont typeface="Wingdings" pitchFamily="2" charset="2"/>
              <a:buChar char="Ø"/>
            </a:pPr>
            <a:endParaRPr lang="es-ES" sz="900" b="1" dirty="0" smtClean="0">
              <a:solidFill>
                <a:prstClr val="black"/>
              </a:solidFill>
              <a:latin typeface="Arial" pitchFamily="34" charset="0"/>
              <a:cs typeface="Arial" pitchFamily="34" charset="0"/>
            </a:endParaRPr>
          </a:p>
          <a:p>
            <a:pPr>
              <a:buFont typeface="Wingdings" pitchFamily="2" charset="2"/>
              <a:buChar char="Ø"/>
            </a:pPr>
            <a:endParaRPr lang="es-ES" sz="900" b="1" dirty="0">
              <a:solidFill>
                <a:prstClr val="black"/>
              </a:solidFill>
              <a:latin typeface="Arial" pitchFamily="34" charset="0"/>
              <a:cs typeface="Arial" pitchFamily="34" charset="0"/>
            </a:endParaRPr>
          </a:p>
        </p:txBody>
      </p:sp>
      <p:pic>
        <p:nvPicPr>
          <p:cNvPr id="15" name="Picture 2" descr="C:\Documents and Settings\User\Escritorio\untitled.bmp"/>
          <p:cNvPicPr>
            <a:picLocks noChangeAspect="1" noChangeArrowheads="1"/>
          </p:cNvPicPr>
          <p:nvPr/>
        </p:nvPicPr>
        <p:blipFill>
          <a:blip r:embed="rId2" cstate="print"/>
          <a:srcRect/>
          <a:stretch>
            <a:fillRect/>
          </a:stretch>
        </p:blipFill>
        <p:spPr bwMode="auto">
          <a:xfrm>
            <a:off x="2546408" y="1201073"/>
            <a:ext cx="405000" cy="540000"/>
          </a:xfrm>
          <a:prstGeom prst="rect">
            <a:avLst/>
          </a:prstGeom>
          <a:noFill/>
        </p:spPr>
      </p:pic>
      <p:sp>
        <p:nvSpPr>
          <p:cNvPr id="16" name="7 CuadroTexto"/>
          <p:cNvSpPr txBox="1"/>
          <p:nvPr/>
        </p:nvSpPr>
        <p:spPr>
          <a:xfrm>
            <a:off x="6585449" y="684234"/>
            <a:ext cx="3030046" cy="6394210"/>
          </a:xfrm>
          <a:prstGeom prst="rect">
            <a:avLst/>
          </a:prstGeom>
          <a:noFill/>
        </p:spPr>
        <p:txBody>
          <a:bodyPr wrap="square" lIns="83969" tIns="41985" rIns="83969" bIns="41985" rtlCol="0">
            <a:spAutoFit/>
          </a:bodyPr>
          <a:lstStyle/>
          <a:p>
            <a:pPr marL="157443" indent="-157443" algn="just">
              <a:buFont typeface="Arial" pitchFamily="34" charset="0"/>
              <a:buChar char="•"/>
            </a:pPr>
            <a:r>
              <a:rPr lang="es-ES" sz="1000" dirty="0" smtClean="0">
                <a:solidFill>
                  <a:prstClr val="black"/>
                </a:solidFill>
                <a:latin typeface="Franklin Gothic Demi" pitchFamily="34" charset="0"/>
              </a:rPr>
              <a:t>Conozca la ruta de evacuación establecida en función de la dependencia donde este </a:t>
            </a:r>
            <a:r>
              <a:rPr lang="es-ES" sz="1000" dirty="0" err="1" smtClean="0">
                <a:solidFill>
                  <a:prstClr val="black"/>
                </a:solidFill>
                <a:latin typeface="Franklin Gothic Demi" pitchFamily="34" charset="0"/>
              </a:rPr>
              <a:t>Ud</a:t>
            </a:r>
            <a:r>
              <a:rPr lang="es-ES" sz="1000" dirty="0">
                <a:solidFill>
                  <a:prstClr val="black"/>
                </a:solidFill>
                <a:latin typeface="Franklin Gothic Demi" pitchFamily="34" charset="0"/>
              </a:rPr>
              <a:t>;</a:t>
            </a:r>
            <a:r>
              <a:rPr lang="es-ES" sz="1000" dirty="0" smtClean="0">
                <a:solidFill>
                  <a:prstClr val="black"/>
                </a:solidFill>
                <a:latin typeface="Franklin Gothic Demi" pitchFamily="34" charset="0"/>
              </a:rPr>
              <a:t> </a:t>
            </a:r>
            <a:r>
              <a:rPr lang="es-ES" sz="1000" dirty="0">
                <a:solidFill>
                  <a:prstClr val="black"/>
                </a:solidFill>
                <a:latin typeface="Franklin Gothic Demi" pitchFamily="34" charset="0"/>
              </a:rPr>
              <a:t>a</a:t>
            </a:r>
            <a:r>
              <a:rPr lang="es-ES" sz="1000" dirty="0" smtClean="0">
                <a:solidFill>
                  <a:prstClr val="black"/>
                </a:solidFill>
                <a:latin typeface="Franklin Gothic Demi" pitchFamily="34" charset="0"/>
              </a:rPr>
              <a:t>l sonar la alarma tranquilice </a:t>
            </a:r>
            <a:r>
              <a:rPr lang="es-ES" sz="1000" dirty="0">
                <a:solidFill>
                  <a:prstClr val="black"/>
                </a:solidFill>
                <a:latin typeface="Franklin Gothic Demi" pitchFamily="34" charset="0"/>
              </a:rPr>
              <a:t>a las personas, pero actúe con firmeza para conseguir una evacuación rápida y ordenada de la dependencia.</a:t>
            </a:r>
          </a:p>
          <a:p>
            <a:pPr marL="157443" indent="-157443" algn="just">
              <a:buFont typeface="Arial" pitchFamily="34" charset="0"/>
              <a:buChar char="•"/>
            </a:pPr>
            <a:r>
              <a:rPr lang="es-ES" sz="1000" dirty="0" smtClean="0">
                <a:solidFill>
                  <a:prstClr val="black"/>
                </a:solidFill>
                <a:latin typeface="Franklin Gothic Demi" pitchFamily="34" charset="0"/>
              </a:rPr>
              <a:t>Indique </a:t>
            </a:r>
            <a:r>
              <a:rPr lang="es-ES" sz="1000" dirty="0">
                <a:solidFill>
                  <a:prstClr val="black"/>
                </a:solidFill>
                <a:latin typeface="Franklin Gothic Demi" pitchFamily="34" charset="0"/>
              </a:rPr>
              <a:t>a</a:t>
            </a:r>
            <a:r>
              <a:rPr lang="es-ES" sz="1000" dirty="0" smtClean="0">
                <a:solidFill>
                  <a:prstClr val="black"/>
                </a:solidFill>
                <a:latin typeface="Franklin Gothic Demi" pitchFamily="34" charset="0"/>
              </a:rPr>
              <a:t>l personal que hay que evacuar, </a:t>
            </a:r>
            <a:r>
              <a:rPr lang="es-ES" sz="1000" dirty="0">
                <a:solidFill>
                  <a:prstClr val="black"/>
                </a:solidFill>
                <a:latin typeface="Franklin Gothic Demi" pitchFamily="34" charset="0"/>
              </a:rPr>
              <a:t>c</a:t>
            </a:r>
            <a:r>
              <a:rPr lang="es-ES" sz="1000" dirty="0" smtClean="0">
                <a:solidFill>
                  <a:prstClr val="black"/>
                </a:solidFill>
                <a:latin typeface="Franklin Gothic Demi" pitchFamily="34" charset="0"/>
              </a:rPr>
              <a:t>omunicando las siguientes instrucciones. </a:t>
            </a:r>
          </a:p>
          <a:p>
            <a:pPr marL="614614" lvl="1" indent="-157443" algn="just">
              <a:buFont typeface="Arial" pitchFamily="34" charset="0"/>
              <a:buChar char="•"/>
            </a:pPr>
            <a:r>
              <a:rPr lang="es-ES" sz="1000" dirty="0" smtClean="0">
                <a:solidFill>
                  <a:prstClr val="black"/>
                </a:solidFill>
                <a:latin typeface="Franklin Gothic Demi" pitchFamily="34" charset="0"/>
              </a:rPr>
              <a:t>No salgan con objetos pesados o voluminosos</a:t>
            </a:r>
          </a:p>
          <a:p>
            <a:pPr marL="614614" lvl="1" indent="-157443" algn="just">
              <a:buFont typeface="Arial" pitchFamily="34" charset="0"/>
              <a:buChar char="•"/>
            </a:pPr>
            <a:r>
              <a:rPr lang="es-ES" sz="1000" dirty="0" smtClean="0">
                <a:solidFill>
                  <a:prstClr val="black"/>
                </a:solidFill>
                <a:latin typeface="Franklin Gothic Demi" pitchFamily="34" charset="0"/>
              </a:rPr>
              <a:t>No retroceda a buscar “objetos olvidados”</a:t>
            </a:r>
          </a:p>
          <a:p>
            <a:pPr marL="614614" lvl="1" indent="-157443" algn="just">
              <a:buFont typeface="Arial" pitchFamily="34" charset="0"/>
              <a:buChar char="•"/>
            </a:pPr>
            <a:r>
              <a:rPr lang="es-ES" sz="1000" dirty="0" smtClean="0">
                <a:solidFill>
                  <a:prstClr val="black"/>
                </a:solidFill>
                <a:latin typeface="Franklin Gothic Demi" pitchFamily="34" charset="0"/>
              </a:rPr>
              <a:t>En presencia de humo tápese la nariz y boca con un pañuelo. Si existe mucho humo, camine agachado</a:t>
            </a:r>
          </a:p>
          <a:p>
            <a:pPr marL="614614" lvl="1" indent="-157443" algn="just">
              <a:buFont typeface="Arial" pitchFamily="34" charset="0"/>
              <a:buChar char="•"/>
            </a:pPr>
            <a:r>
              <a:rPr lang="es-ES" sz="1000" dirty="0" smtClean="0">
                <a:solidFill>
                  <a:prstClr val="black"/>
                </a:solidFill>
                <a:latin typeface="Franklin Gothic Demi" pitchFamily="34" charset="0"/>
              </a:rPr>
              <a:t>No utilice los ascensores ni saque vehículos del aparcamiento.</a:t>
            </a:r>
          </a:p>
          <a:p>
            <a:pPr marL="614614" lvl="1" indent="-157443" algn="just">
              <a:buFont typeface="Arial" pitchFamily="34" charset="0"/>
              <a:buChar char="•"/>
            </a:pPr>
            <a:r>
              <a:rPr lang="es-ES" sz="1000" dirty="0" smtClean="0">
                <a:solidFill>
                  <a:prstClr val="black"/>
                </a:solidFill>
                <a:latin typeface="Franklin Gothic Demi" pitchFamily="34" charset="0"/>
              </a:rPr>
              <a:t>Si se encuentra con una visita, acompáñela hasta el punto de encuentro.</a:t>
            </a:r>
          </a:p>
          <a:p>
            <a:pPr marL="614614" lvl="1" indent="-157443" algn="just">
              <a:buFont typeface="Arial" pitchFamily="34" charset="0"/>
              <a:buChar char="•"/>
            </a:pPr>
            <a:r>
              <a:rPr lang="es-ES" sz="1000" dirty="0" smtClean="0">
                <a:solidFill>
                  <a:prstClr val="black"/>
                </a:solidFill>
                <a:latin typeface="Franklin Gothic Demi" pitchFamily="34" charset="0"/>
              </a:rPr>
              <a:t>Evite bloquear las puertas de salida.</a:t>
            </a:r>
          </a:p>
          <a:p>
            <a:pPr lvl="1" algn="just"/>
            <a:endParaRPr lang="es-ES" sz="500" dirty="0" smtClean="0">
              <a:solidFill>
                <a:prstClr val="black"/>
              </a:solidFill>
              <a:latin typeface="Franklin Gothic Demi" pitchFamily="34" charset="0"/>
            </a:endParaRPr>
          </a:p>
          <a:p>
            <a:pPr marL="157443" indent="-157443" algn="just">
              <a:buFont typeface="Arial" pitchFamily="34" charset="0"/>
              <a:buChar char="•"/>
            </a:pPr>
            <a:r>
              <a:rPr lang="es-ES" sz="1100" dirty="0">
                <a:solidFill>
                  <a:prstClr val="black"/>
                </a:solidFill>
                <a:latin typeface="Franklin Gothic Demi" pitchFamily="34" charset="0"/>
              </a:rPr>
              <a:t>IMPORTANTE</a:t>
            </a:r>
            <a:r>
              <a:rPr lang="es-ES" sz="1200" dirty="0">
                <a:solidFill>
                  <a:prstClr val="black"/>
                </a:solidFill>
                <a:latin typeface="Franklin Gothic Demi" pitchFamily="34" charset="0"/>
              </a:rPr>
              <a:t>:</a:t>
            </a:r>
            <a:r>
              <a:rPr lang="es-ES" sz="1050" dirty="0">
                <a:solidFill>
                  <a:prstClr val="black"/>
                </a:solidFill>
                <a:latin typeface="Franklin Gothic Demi" pitchFamily="34" charset="0"/>
              </a:rPr>
              <a:t> </a:t>
            </a:r>
            <a:r>
              <a:rPr lang="es-ES" sz="1100" dirty="0" smtClean="0">
                <a:solidFill>
                  <a:srgbClr val="C00000"/>
                </a:solidFill>
                <a:latin typeface="Franklin Gothic Demi" pitchFamily="34" charset="0"/>
              </a:rPr>
              <a:t>El </a:t>
            </a:r>
            <a:r>
              <a:rPr lang="es-ES" sz="1100" dirty="0">
                <a:solidFill>
                  <a:srgbClr val="C00000"/>
                </a:solidFill>
                <a:latin typeface="Franklin Gothic Demi" pitchFamily="34" charset="0"/>
              </a:rPr>
              <a:t>profesor s</a:t>
            </a:r>
            <a:r>
              <a:rPr lang="es-ES" sz="1100" dirty="0" smtClean="0">
                <a:solidFill>
                  <a:srgbClr val="C00000"/>
                </a:solidFill>
                <a:latin typeface="Franklin Gothic Demi" pitchFamily="34" charset="0"/>
              </a:rPr>
              <a:t>i se en-</a:t>
            </a:r>
          </a:p>
          <a:p>
            <a:pPr algn="just"/>
            <a:r>
              <a:rPr lang="es-ES" sz="1100" dirty="0">
                <a:solidFill>
                  <a:srgbClr val="C00000"/>
                </a:solidFill>
                <a:latin typeface="Franklin Gothic Demi" pitchFamily="34" charset="0"/>
              </a:rPr>
              <a:t> </a:t>
            </a:r>
            <a:r>
              <a:rPr lang="es-ES" sz="1100" dirty="0" smtClean="0">
                <a:solidFill>
                  <a:srgbClr val="C00000"/>
                </a:solidFill>
                <a:latin typeface="Franklin Gothic Demi" pitchFamily="34" charset="0"/>
              </a:rPr>
              <a:t>    </a:t>
            </a:r>
            <a:r>
              <a:rPr lang="es-ES" sz="1100" dirty="0" err="1" smtClean="0">
                <a:solidFill>
                  <a:srgbClr val="C00000"/>
                </a:solidFill>
                <a:latin typeface="Franklin Gothic Demi" pitchFamily="34" charset="0"/>
              </a:rPr>
              <a:t>cuentra</a:t>
            </a:r>
            <a:r>
              <a:rPr lang="es-ES" sz="1100" dirty="0" smtClean="0">
                <a:solidFill>
                  <a:srgbClr val="C00000"/>
                </a:solidFill>
                <a:latin typeface="Franklin Gothic Demi" pitchFamily="34" charset="0"/>
              </a:rPr>
              <a:t> en un aula y al </a:t>
            </a:r>
            <a:r>
              <a:rPr lang="es-ES" sz="1100" dirty="0">
                <a:solidFill>
                  <a:srgbClr val="C00000"/>
                </a:solidFill>
                <a:latin typeface="Franklin Gothic Demi" pitchFamily="34" charset="0"/>
              </a:rPr>
              <a:t>salir </a:t>
            </a:r>
            <a:r>
              <a:rPr lang="es-ES" sz="1100" dirty="0" smtClean="0">
                <a:solidFill>
                  <a:srgbClr val="C00000"/>
                </a:solidFill>
                <a:latin typeface="Franklin Gothic Demi" pitchFamily="34" charset="0"/>
              </a:rPr>
              <a:t>de la </a:t>
            </a:r>
          </a:p>
          <a:p>
            <a:pPr algn="just"/>
            <a:r>
              <a:rPr lang="es-ES" sz="1100" dirty="0">
                <a:solidFill>
                  <a:srgbClr val="C00000"/>
                </a:solidFill>
                <a:latin typeface="Franklin Gothic Demi" pitchFamily="34" charset="0"/>
              </a:rPr>
              <a:t> </a:t>
            </a:r>
            <a:r>
              <a:rPr lang="es-ES" sz="1100" dirty="0" smtClean="0">
                <a:solidFill>
                  <a:srgbClr val="C00000"/>
                </a:solidFill>
                <a:latin typeface="Franklin Gothic Demi" pitchFamily="34" charset="0"/>
              </a:rPr>
              <a:t>    misma, NO hay  </a:t>
            </a:r>
            <a:r>
              <a:rPr lang="es-ES" sz="1100" dirty="0">
                <a:solidFill>
                  <a:srgbClr val="C00000"/>
                </a:solidFill>
                <a:latin typeface="Franklin Gothic Demi" pitchFamily="34" charset="0"/>
              </a:rPr>
              <a:t>nadie  en  el  </a:t>
            </a:r>
            <a:endParaRPr lang="es-ES" sz="1100" dirty="0" smtClean="0">
              <a:solidFill>
                <a:srgbClr val="C00000"/>
              </a:solidFill>
              <a:latin typeface="Franklin Gothic Demi" pitchFamily="34" charset="0"/>
            </a:endParaRPr>
          </a:p>
          <a:p>
            <a:pPr algn="just"/>
            <a:r>
              <a:rPr lang="es-ES" sz="1100" dirty="0">
                <a:solidFill>
                  <a:srgbClr val="C00000"/>
                </a:solidFill>
                <a:latin typeface="Franklin Gothic Demi" pitchFamily="34" charset="0"/>
              </a:rPr>
              <a:t> </a:t>
            </a:r>
            <a:r>
              <a:rPr lang="es-ES" sz="1100" dirty="0" smtClean="0">
                <a:solidFill>
                  <a:srgbClr val="C00000"/>
                </a:solidFill>
                <a:latin typeface="Franklin Gothic Demi" pitchFamily="34" charset="0"/>
              </a:rPr>
              <a:t>    punto  </a:t>
            </a:r>
            <a:r>
              <a:rPr lang="es-ES" sz="1100" dirty="0">
                <a:solidFill>
                  <a:srgbClr val="C00000"/>
                </a:solidFill>
                <a:latin typeface="Franklin Gothic Demi" pitchFamily="34" charset="0"/>
              </a:rPr>
              <a:t>del </a:t>
            </a:r>
            <a:r>
              <a:rPr lang="es-ES" sz="1100" dirty="0" smtClean="0">
                <a:solidFill>
                  <a:srgbClr val="C00000"/>
                </a:solidFill>
                <a:latin typeface="Franklin Gothic Demi" pitchFamily="34" charset="0"/>
              </a:rPr>
              <a:t>E.A.E. deberá actuar como  tal.</a:t>
            </a:r>
            <a:endParaRPr lang="es-ES" sz="1050" dirty="0" smtClean="0">
              <a:solidFill>
                <a:prstClr val="black"/>
              </a:solidFill>
              <a:latin typeface="Franklin Gothic Demi" pitchFamily="34" charset="0"/>
            </a:endParaRPr>
          </a:p>
          <a:p>
            <a:pPr marL="614614" lvl="1" indent="-157443">
              <a:buFont typeface="Arial" pitchFamily="34" charset="0"/>
              <a:buChar char="•"/>
            </a:pPr>
            <a:r>
              <a:rPr lang="es-ES" sz="1000" dirty="0" smtClean="0">
                <a:solidFill>
                  <a:prstClr val="black"/>
                </a:solidFill>
                <a:latin typeface="Franklin Gothic Demi" pitchFamily="34" charset="0"/>
              </a:rPr>
              <a:t>Dirija al personal hacia la vía de evacuación practicable más próxima</a:t>
            </a:r>
          </a:p>
          <a:p>
            <a:pPr marL="614614" lvl="1" indent="-157443">
              <a:buFont typeface="Arial" pitchFamily="34" charset="0"/>
              <a:buChar char="•"/>
            </a:pPr>
            <a:r>
              <a:rPr lang="es-ES" sz="1000" dirty="0" smtClean="0">
                <a:solidFill>
                  <a:prstClr val="black"/>
                </a:solidFill>
                <a:latin typeface="Franklin Gothic Demi" pitchFamily="34" charset="0"/>
              </a:rPr>
              <a:t>Compruebe que no quedan rezagados y que ha salido todo el personal, revisando toda la zona y cerrado las puertas que va dejando tras de si mismo.</a:t>
            </a:r>
          </a:p>
          <a:p>
            <a:pPr marL="614614" lvl="1" indent="-157443">
              <a:buFont typeface="Arial" pitchFamily="34" charset="0"/>
              <a:buChar char="•"/>
            </a:pPr>
            <a:r>
              <a:rPr lang="es-ES" sz="1000" dirty="0" smtClean="0">
                <a:solidFill>
                  <a:prstClr val="black"/>
                </a:solidFill>
                <a:latin typeface="Franklin Gothic Demi" pitchFamily="34" charset="0"/>
              </a:rPr>
              <a:t>En el exterior: </a:t>
            </a:r>
          </a:p>
          <a:p>
            <a:pPr marL="614614" lvl="1" indent="-157443" algn="just">
              <a:buFont typeface="Arial" pitchFamily="34" charset="0"/>
              <a:buChar char="•"/>
            </a:pPr>
            <a:r>
              <a:rPr lang="es-ES" sz="1000" dirty="0" smtClean="0">
                <a:solidFill>
                  <a:prstClr val="black"/>
                </a:solidFill>
                <a:latin typeface="Franklin Gothic Demi" pitchFamily="34" charset="0"/>
              </a:rPr>
              <a:t>Como punto de encuentro se establece: zona exterior de AE-1</a:t>
            </a:r>
          </a:p>
          <a:p>
            <a:pPr marL="614614" lvl="1" indent="-157443" algn="just">
              <a:buFont typeface="Arial" pitchFamily="34" charset="0"/>
              <a:buChar char="•"/>
            </a:pPr>
            <a:r>
              <a:rPr lang="es-ES" sz="1000" dirty="0" smtClean="0">
                <a:solidFill>
                  <a:prstClr val="black"/>
                </a:solidFill>
                <a:latin typeface="Franklin Gothic Demi" pitchFamily="34" charset="0"/>
              </a:rPr>
              <a:t>Evite obstaculizar las vías de acceso</a:t>
            </a:r>
          </a:p>
          <a:p>
            <a:pPr marL="614614" lvl="1" indent="-157443" algn="just">
              <a:buFont typeface="Arial" pitchFamily="34" charset="0"/>
              <a:buChar char="•"/>
            </a:pPr>
            <a:r>
              <a:rPr lang="es-ES" sz="1000" dirty="0" smtClean="0">
                <a:solidFill>
                  <a:prstClr val="black"/>
                </a:solidFill>
                <a:latin typeface="Franklin Gothic Demi" pitchFamily="34" charset="0"/>
              </a:rPr>
              <a:t>No regrese al edificio hasta que le comuniquen el fin de la emergencia.</a:t>
            </a:r>
          </a:p>
          <a:p>
            <a:pPr marL="157443" indent="-157443" algn="just">
              <a:buFont typeface="Arial" pitchFamily="34" charset="0"/>
              <a:buChar char="•"/>
            </a:pPr>
            <a:endParaRPr lang="es-ES" sz="1000" dirty="0" smtClean="0">
              <a:solidFill>
                <a:prstClr val="black"/>
              </a:solidFill>
              <a:latin typeface="Franklin Gothic Demi" pitchFamily="34" charset="0"/>
            </a:endParaRP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7935" y="662200"/>
            <a:ext cx="380706" cy="540000"/>
          </a:xfrm>
          <a:prstGeom prst="rect">
            <a:avLst/>
          </a:prstGeom>
        </p:spPr>
      </p:pic>
      <p:pic>
        <p:nvPicPr>
          <p:cNvPr id="31" name="Imagen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1262" y="1191881"/>
            <a:ext cx="378195" cy="540000"/>
          </a:xfrm>
          <a:prstGeom prst="rect">
            <a:avLst/>
          </a:prstGeom>
        </p:spPr>
      </p:pic>
      <p:pic>
        <p:nvPicPr>
          <p:cNvPr id="32" name="Imagen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6626" y="5009287"/>
            <a:ext cx="365588" cy="522001"/>
          </a:xfrm>
          <a:prstGeom prst="rect">
            <a:avLst/>
          </a:prstGeom>
        </p:spPr>
      </p:pic>
      <p:pic>
        <p:nvPicPr>
          <p:cNvPr id="33" name="Imagen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1262" y="662200"/>
            <a:ext cx="378195" cy="540000"/>
          </a:xfrm>
          <a:prstGeom prst="rect">
            <a:avLst/>
          </a:prstGeom>
        </p:spPr>
      </p:pic>
      <p:pic>
        <p:nvPicPr>
          <p:cNvPr id="35" name="Imagen 3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8194" y="2302664"/>
            <a:ext cx="388800" cy="386526"/>
          </a:xfrm>
          <a:prstGeom prst="rect">
            <a:avLst/>
          </a:prstGeom>
          <a:noFill/>
          <a:ln>
            <a:noFill/>
          </a:ln>
        </p:spPr>
      </p:pic>
      <p:pic>
        <p:nvPicPr>
          <p:cNvPr id="36" name="Imagen 3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4783" y="2302664"/>
            <a:ext cx="388800" cy="388800"/>
          </a:xfrm>
          <a:prstGeom prst="rect">
            <a:avLst/>
          </a:prstGeom>
          <a:noFill/>
          <a:ln>
            <a:noFill/>
          </a:ln>
        </p:spPr>
      </p:pic>
      <p:pic>
        <p:nvPicPr>
          <p:cNvPr id="39" name="Imagen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4827" y="4087294"/>
            <a:ext cx="767228" cy="385200"/>
          </a:xfrm>
          <a:prstGeom prst="rect">
            <a:avLst/>
          </a:prstGeom>
        </p:spPr>
      </p:pic>
      <p:pic>
        <p:nvPicPr>
          <p:cNvPr id="38" name="Imagen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32029" y="5833877"/>
            <a:ext cx="504000" cy="427972"/>
          </a:xfrm>
          <a:prstGeom prst="rect">
            <a:avLst/>
          </a:prstGeom>
        </p:spPr>
      </p:pic>
      <p:pic>
        <p:nvPicPr>
          <p:cNvPr id="40" name="Imagen 39"/>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64000" y="1916832"/>
            <a:ext cx="388800" cy="375545"/>
          </a:xfrm>
          <a:prstGeom prst="rect">
            <a:avLst/>
          </a:prstGeom>
          <a:noFill/>
          <a:ln>
            <a:noFill/>
          </a:ln>
        </p:spPr>
      </p:pic>
      <p:sp>
        <p:nvSpPr>
          <p:cNvPr id="2" name="Rectángulo 1"/>
          <p:cNvSpPr/>
          <p:nvPr/>
        </p:nvSpPr>
        <p:spPr>
          <a:xfrm>
            <a:off x="153003" y="5684077"/>
            <a:ext cx="2966070" cy="523220"/>
          </a:xfrm>
          <a:prstGeom prst="rect">
            <a:avLst/>
          </a:prstGeom>
        </p:spPr>
        <p:txBody>
          <a:bodyPr wrap="square">
            <a:spAutoFit/>
          </a:bodyPr>
          <a:lstStyle/>
          <a:p>
            <a:pPr marL="0" lvl="1" algn="just"/>
            <a:endParaRPr lang="es-ES" sz="1000" dirty="0">
              <a:solidFill>
                <a:prstClr val="black"/>
              </a:solidFill>
              <a:latin typeface="Franklin Gothic Demi" pitchFamily="34" charset="0"/>
            </a:endParaRPr>
          </a:p>
          <a:p>
            <a:pPr algn="just"/>
            <a:endParaRPr lang="es-ES" dirty="0">
              <a:solidFill>
                <a:prstClr val="black"/>
              </a:solidFill>
            </a:endParaRPr>
          </a:p>
        </p:txBody>
      </p:sp>
      <p:pic>
        <p:nvPicPr>
          <p:cNvPr id="42" name="Imagen 4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13053" y="2426612"/>
            <a:ext cx="388800" cy="388800"/>
          </a:xfrm>
          <a:prstGeom prst="rect">
            <a:avLst/>
          </a:prstGeom>
          <a:noFill/>
          <a:ln>
            <a:noFill/>
          </a:ln>
        </p:spPr>
      </p:pic>
      <p:pic>
        <p:nvPicPr>
          <p:cNvPr id="43" name="Imagen 4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66946" y="3126290"/>
            <a:ext cx="388800" cy="388800"/>
          </a:xfrm>
          <a:prstGeom prst="rect">
            <a:avLst/>
          </a:prstGeom>
          <a:noFill/>
          <a:ln>
            <a:noFill/>
          </a:ln>
        </p:spPr>
      </p:pic>
      <p:pic>
        <p:nvPicPr>
          <p:cNvPr id="44" name="Imagen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16613" y="3933056"/>
            <a:ext cx="504000" cy="427972"/>
          </a:xfrm>
          <a:prstGeom prst="rect">
            <a:avLst/>
          </a:prstGeom>
        </p:spPr>
      </p:pic>
      <p:pic>
        <p:nvPicPr>
          <p:cNvPr id="45" name="Imagen 44"/>
          <p:cNvPicPr/>
          <p:nvPr/>
        </p:nvPicPr>
        <p:blipFill>
          <a:blip r:embed="rId14" cstate="print">
            <a:extLst>
              <a:ext uri="{28A0092B-C50C-407E-A947-70E740481C1C}">
                <a14:useLocalDpi xmlns:a14="http://schemas.microsoft.com/office/drawing/2010/main" val="0"/>
              </a:ext>
            </a:extLst>
          </a:blip>
          <a:stretch>
            <a:fillRect/>
          </a:stretch>
        </p:blipFill>
        <p:spPr>
          <a:xfrm>
            <a:off x="6737998" y="5786994"/>
            <a:ext cx="363855" cy="719455"/>
          </a:xfrm>
          <a:prstGeom prst="rect">
            <a:avLst/>
          </a:prstGeom>
        </p:spPr>
      </p:pic>
      <p:pic>
        <p:nvPicPr>
          <p:cNvPr id="46" name="Imagen 4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13053" y="3400240"/>
            <a:ext cx="388800" cy="388800"/>
          </a:xfrm>
          <a:prstGeom prst="rect">
            <a:avLst/>
          </a:prstGeom>
        </p:spPr>
      </p:pic>
      <p:sp>
        <p:nvSpPr>
          <p:cNvPr id="6" name="Rectángulo 5"/>
          <p:cNvSpPr/>
          <p:nvPr/>
        </p:nvSpPr>
        <p:spPr>
          <a:xfrm>
            <a:off x="7017596" y="188640"/>
            <a:ext cx="2475037" cy="461665"/>
          </a:xfrm>
          <a:prstGeom prst="rect">
            <a:avLst/>
          </a:prstGeom>
        </p:spPr>
        <p:txBody>
          <a:bodyPr wrap="none">
            <a:spAutoFit/>
          </a:bodyPr>
          <a:lstStyle/>
          <a:p>
            <a:pPr algn="ctr"/>
            <a:r>
              <a:rPr lang="es-ES" sz="1200" b="1" dirty="0">
                <a:solidFill>
                  <a:prstClr val="black"/>
                </a:solidFill>
                <a:latin typeface="Arial Black" panose="020B0A04020102020204" pitchFamily="34" charset="0"/>
              </a:rPr>
              <a:t>INSTRUCCIONES  </a:t>
            </a:r>
            <a:endParaRPr lang="es-ES" sz="1200" b="1" dirty="0" smtClean="0">
              <a:solidFill>
                <a:prstClr val="black"/>
              </a:solidFill>
              <a:latin typeface="Arial Black" panose="020B0A04020102020204" pitchFamily="34" charset="0"/>
            </a:endParaRPr>
          </a:p>
          <a:p>
            <a:pPr algn="ctr"/>
            <a:r>
              <a:rPr lang="es-ES" sz="1200" b="1" dirty="0" smtClean="0">
                <a:solidFill>
                  <a:prstClr val="black"/>
                </a:solidFill>
                <a:latin typeface="Arial Black" panose="020B0A04020102020204" pitchFamily="34" charset="0"/>
              </a:rPr>
              <a:t>EN CASO DE EVACUACIÓN </a:t>
            </a:r>
          </a:p>
        </p:txBody>
      </p:sp>
      <p:pic>
        <p:nvPicPr>
          <p:cNvPr id="12" name="Imagen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13053" y="2006399"/>
            <a:ext cx="388800" cy="388800"/>
          </a:xfrm>
          <a:prstGeom prst="rect">
            <a:avLst/>
          </a:prstGeom>
        </p:spPr>
      </p:pic>
      <p:pic>
        <p:nvPicPr>
          <p:cNvPr id="56" name="Imagen 5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6867" y="2710698"/>
            <a:ext cx="388800" cy="388800"/>
          </a:xfrm>
          <a:prstGeom prst="rect">
            <a:avLst/>
          </a:prstGeom>
          <a:noFill/>
          <a:ln>
            <a:noFill/>
          </a:ln>
        </p:spPr>
      </p:pic>
      <p:pic>
        <p:nvPicPr>
          <p:cNvPr id="55" name="Imagen 5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49595" y="3433265"/>
            <a:ext cx="680964" cy="1800000"/>
          </a:xfrm>
          <a:prstGeom prst="rect">
            <a:avLst/>
          </a:prstGeom>
        </p:spPr>
      </p:pic>
      <p:pic>
        <p:nvPicPr>
          <p:cNvPr id="60" name="Imagen 5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851919" y="4928982"/>
            <a:ext cx="2366573" cy="1800000"/>
          </a:xfrm>
          <a:prstGeom prst="rect">
            <a:avLst/>
          </a:prstGeom>
        </p:spPr>
      </p:pic>
      <p:pic>
        <p:nvPicPr>
          <p:cNvPr id="61" name="Imagen 6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294438" y="3405736"/>
            <a:ext cx="1227470" cy="1800000"/>
          </a:xfrm>
          <a:prstGeom prst="rect">
            <a:avLst/>
          </a:prstGeom>
        </p:spPr>
      </p:pic>
      <p:pic>
        <p:nvPicPr>
          <p:cNvPr id="47" name="Imagen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4659" y="2846825"/>
            <a:ext cx="365588" cy="522001"/>
          </a:xfrm>
          <a:prstGeom prst="rect">
            <a:avLst/>
          </a:prstGeom>
        </p:spPr>
      </p:pic>
      <p:pic>
        <p:nvPicPr>
          <p:cNvPr id="51" name="Imagen 5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37875" y="4863232"/>
            <a:ext cx="388800" cy="514766"/>
          </a:xfrm>
          <a:prstGeom prst="rect">
            <a:avLst/>
          </a:prstGeom>
        </p:spPr>
      </p:pic>
      <p:sp>
        <p:nvSpPr>
          <p:cNvPr id="3" name="Rectángulo 2"/>
          <p:cNvSpPr/>
          <p:nvPr/>
        </p:nvSpPr>
        <p:spPr>
          <a:xfrm>
            <a:off x="461160" y="274290"/>
            <a:ext cx="2560316" cy="276999"/>
          </a:xfrm>
          <a:prstGeom prst="rect">
            <a:avLst/>
          </a:prstGeom>
        </p:spPr>
        <p:txBody>
          <a:bodyPr wrap="none">
            <a:spAutoFit/>
          </a:bodyPr>
          <a:lstStyle/>
          <a:p>
            <a:pPr algn="ctr"/>
            <a:r>
              <a:rPr lang="es-ES" sz="1200" b="1" dirty="0">
                <a:solidFill>
                  <a:prstClr val="black"/>
                </a:solidFill>
                <a:latin typeface="Arial Black" pitchFamily="34" charset="0"/>
                <a:cs typeface="Arial" pitchFamily="34" charset="0"/>
              </a:rPr>
              <a:t>SI DESCUBRE UN </a:t>
            </a:r>
            <a:r>
              <a:rPr lang="es-ES" sz="1200" b="1" dirty="0" smtClean="0">
                <a:solidFill>
                  <a:prstClr val="black"/>
                </a:solidFill>
                <a:latin typeface="Arial Black" pitchFamily="34" charset="0"/>
                <a:cs typeface="Arial" pitchFamily="34" charset="0"/>
              </a:rPr>
              <a:t>INCENCIO</a:t>
            </a:r>
            <a:endParaRPr lang="es-ES" b="1" dirty="0">
              <a:solidFill>
                <a:prstClr val="black"/>
              </a:solidFill>
              <a:latin typeface="Arial Black" pitchFamily="34" charset="0"/>
              <a:cs typeface="Arial" pitchFamily="34" charset="0"/>
            </a:endParaRPr>
          </a:p>
        </p:txBody>
      </p:sp>
    </p:spTree>
    <p:extLst>
      <p:ext uri="{BB962C8B-B14F-4D97-AF65-F5344CB8AC3E}">
        <p14:creationId xmlns:p14="http://schemas.microsoft.com/office/powerpoint/2010/main" val="2999020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cxnSp>
        <p:nvCxnSpPr>
          <p:cNvPr id="10" name="19 Conector recto"/>
          <p:cNvCxnSpPr/>
          <p:nvPr/>
        </p:nvCxnSpPr>
        <p:spPr>
          <a:xfrm>
            <a:off x="3285333" y="16342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30 CuadroTexto"/>
          <p:cNvSpPr txBox="1"/>
          <p:nvPr/>
        </p:nvSpPr>
        <p:spPr>
          <a:xfrm>
            <a:off x="6969224" y="476672"/>
            <a:ext cx="2736304" cy="1192786"/>
          </a:xfrm>
          <a:prstGeom prst="rect">
            <a:avLst/>
          </a:prstGeom>
          <a:noFill/>
        </p:spPr>
        <p:txBody>
          <a:bodyPr wrap="square" lIns="83969" tIns="41985" rIns="83969" bIns="41985" rtlCol="0">
            <a:spAutoFit/>
          </a:bodyPr>
          <a:lstStyle/>
          <a:p>
            <a:pPr algn="ctr"/>
            <a:endParaRPr lang="es-ES" b="1" dirty="0" smtClean="0">
              <a:solidFill>
                <a:schemeClr val="bg1"/>
              </a:solidFill>
              <a:latin typeface="Franklin Gothic Demi" pitchFamily="34" charset="0"/>
            </a:endParaRPr>
          </a:p>
          <a:p>
            <a:pPr algn="ctr"/>
            <a:endParaRPr lang="es-ES" b="1" dirty="0" smtClean="0">
              <a:solidFill>
                <a:schemeClr val="bg1"/>
              </a:solidFill>
              <a:latin typeface="Franklin Gothic Demi" pitchFamily="34" charset="0"/>
            </a:endParaRPr>
          </a:p>
          <a:p>
            <a:pPr algn="ctr"/>
            <a:endParaRPr lang="es-ES" b="1" dirty="0" smtClean="0">
              <a:solidFill>
                <a:schemeClr val="bg1"/>
              </a:solidFill>
              <a:latin typeface="Franklin Gothic Demi" pitchFamily="34" charset="0"/>
            </a:endParaRPr>
          </a:p>
          <a:p>
            <a:pPr algn="just"/>
            <a:endParaRPr lang="es-ES" dirty="0">
              <a:solidFill>
                <a:schemeClr val="bg1"/>
              </a:solidFill>
              <a:latin typeface="Franklin Gothic Demi" pitchFamily="34" charset="0"/>
            </a:endParaRPr>
          </a:p>
        </p:txBody>
      </p:sp>
      <p:sp>
        <p:nvSpPr>
          <p:cNvPr id="12" name="23 CuadroTexto"/>
          <p:cNvSpPr txBox="1"/>
          <p:nvPr/>
        </p:nvSpPr>
        <p:spPr>
          <a:xfrm>
            <a:off x="3563269" y="254112"/>
            <a:ext cx="2728422" cy="854231"/>
          </a:xfrm>
          <a:prstGeom prst="rect">
            <a:avLst/>
          </a:prstGeom>
          <a:noFill/>
        </p:spPr>
        <p:txBody>
          <a:bodyPr wrap="square" lIns="83969" tIns="41985" rIns="83969" bIns="41985" rtlCol="0">
            <a:spAutoFit/>
          </a:bodyPr>
          <a:lstStyle/>
          <a:p>
            <a:pPr marL="157443" indent="-157443" algn="just"/>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b="1" dirty="0">
              <a:latin typeface="Franklin Gothic Demi" pitchFamily="34" charset="0"/>
            </a:endParaRPr>
          </a:p>
          <a:p>
            <a:pPr algn="just"/>
            <a:endParaRPr lang="es-ES" sz="1000" dirty="0">
              <a:latin typeface="Franklin Gothic Demi" pitchFamily="34" charset="0"/>
            </a:endParaRPr>
          </a:p>
        </p:txBody>
      </p:sp>
      <p:sp>
        <p:nvSpPr>
          <p:cNvPr id="13" name="20 CuadroTexto"/>
          <p:cNvSpPr txBox="1"/>
          <p:nvPr/>
        </p:nvSpPr>
        <p:spPr>
          <a:xfrm>
            <a:off x="6872154" y="261213"/>
            <a:ext cx="2845642" cy="1823728"/>
          </a:xfrm>
          <a:prstGeom prst="rect">
            <a:avLst/>
          </a:prstGeom>
          <a:noFill/>
        </p:spPr>
        <p:txBody>
          <a:bodyPr wrap="square" lIns="83969" tIns="41985" rIns="83969" bIns="41985" rtlCol="0">
            <a:spAutoFit/>
          </a:bodyPr>
          <a:lstStyle/>
          <a:p>
            <a:pPr algn="just"/>
            <a:endParaRPr lang="es-ES" sz="1300" dirty="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endParaRPr lang="es-ES" sz="1000" dirty="0" smtClean="0">
              <a:latin typeface="Franklin Gothic Demi" pitchFamily="34" charset="0"/>
            </a:endParaRPr>
          </a:p>
          <a:p>
            <a:pPr algn="just"/>
            <a:endParaRPr lang="es-ES" sz="1000" dirty="0">
              <a:latin typeface="Franklin Gothic Demi" pitchFamily="34" charset="0"/>
            </a:endParaRPr>
          </a:p>
        </p:txBody>
      </p:sp>
      <p:sp>
        <p:nvSpPr>
          <p:cNvPr id="14" name="6 Rectángulo redondeado"/>
          <p:cNvSpPr/>
          <p:nvPr/>
        </p:nvSpPr>
        <p:spPr>
          <a:xfrm>
            <a:off x="166746" y="163422"/>
            <a:ext cx="3001425" cy="2938652"/>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sp>
        <p:nvSpPr>
          <p:cNvPr id="15" name="7 CuadroTexto"/>
          <p:cNvSpPr txBox="1"/>
          <p:nvPr/>
        </p:nvSpPr>
        <p:spPr>
          <a:xfrm>
            <a:off x="166745" y="195910"/>
            <a:ext cx="2834679" cy="2916334"/>
          </a:xfrm>
          <a:prstGeom prst="rect">
            <a:avLst/>
          </a:prstGeom>
          <a:noFill/>
        </p:spPr>
        <p:txBody>
          <a:bodyPr wrap="square" lIns="83969" tIns="41985" rIns="83969" bIns="41985" rtlCol="0">
            <a:spAutoFit/>
          </a:bodyPr>
          <a:lstStyle/>
          <a:p>
            <a:pPr algn="ctr"/>
            <a:r>
              <a:rPr lang="es-ES" sz="1300" b="1" dirty="0">
                <a:latin typeface="Franklin Gothic Demi" pitchFamily="34" charset="0"/>
              </a:rPr>
              <a:t>NORMAS </a:t>
            </a:r>
            <a:r>
              <a:rPr lang="es-ES" sz="1300" b="1" dirty="0" smtClean="0">
                <a:latin typeface="Franklin Gothic Demi" pitchFamily="34" charset="0"/>
              </a:rPr>
              <a:t>DE ACCESO</a:t>
            </a:r>
          </a:p>
          <a:p>
            <a:endParaRPr lang="es-ES" sz="13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Disponer </a:t>
            </a:r>
            <a:r>
              <a:rPr lang="es-ES" sz="1000" dirty="0">
                <a:latin typeface="Franklin Gothic Demi" pitchFamily="34" charset="0"/>
              </a:rPr>
              <a:t>de autorización. Cumplimentar el registro de entrada y salida del laboratorio</a:t>
            </a:r>
            <a:r>
              <a:rPr lang="es-ES" sz="1000" dirty="0" smtClean="0">
                <a:latin typeface="Franklin Gothic Demi" pitchFamily="34" charset="0"/>
              </a:rPr>
              <a:t>.</a:t>
            </a:r>
          </a:p>
          <a:p>
            <a:pPr marL="157443" indent="-157443" algn="just">
              <a:buFontTx/>
              <a:buChar char="-"/>
            </a:pPr>
            <a:endParaRPr lang="es-ES" sz="10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Sólo </a:t>
            </a:r>
            <a:r>
              <a:rPr lang="es-ES" sz="1000" dirty="0">
                <a:latin typeface="Franklin Gothic Demi" pitchFamily="34" charset="0"/>
              </a:rPr>
              <a:t>realizar </a:t>
            </a:r>
            <a:r>
              <a:rPr lang="es-ES" sz="1000" dirty="0" smtClean="0">
                <a:latin typeface="Franklin Gothic Demi" pitchFamily="34" charset="0"/>
              </a:rPr>
              <a:t>las actividades </a:t>
            </a:r>
            <a:r>
              <a:rPr lang="es-ES" sz="1000" dirty="0">
                <a:latin typeface="Franklin Gothic Demi" pitchFamily="34" charset="0"/>
              </a:rPr>
              <a:t>que han sido autorizadas</a:t>
            </a:r>
            <a:r>
              <a:rPr lang="es-ES" sz="1000" dirty="0" smtClean="0">
                <a:latin typeface="Franklin Gothic Demi" pitchFamily="34" charset="0"/>
              </a:rPr>
              <a:t>.</a:t>
            </a:r>
          </a:p>
          <a:p>
            <a:pPr marL="157443" indent="-157443" algn="just">
              <a:buFont typeface="Arial" pitchFamily="34" charset="0"/>
              <a:buChar char="•"/>
            </a:pPr>
            <a:endParaRPr lang="es-ES" sz="1000" dirty="0" smtClean="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Se recomienda </a:t>
            </a:r>
            <a:r>
              <a:rPr lang="es-ES" sz="1000" dirty="0">
                <a:latin typeface="Franklin Gothic Demi" pitchFamily="34" charset="0"/>
              </a:rPr>
              <a:t>estar acompañado durante la actividad por personal de la US</a:t>
            </a:r>
            <a:r>
              <a:rPr lang="es-ES" sz="1000" dirty="0" smtClean="0">
                <a:latin typeface="Franklin Gothic Demi" pitchFamily="34" charset="0"/>
              </a:rPr>
              <a:t>.</a:t>
            </a:r>
          </a:p>
          <a:p>
            <a:pPr algn="just"/>
            <a:r>
              <a:rPr lang="es-ES" sz="1000" dirty="0">
                <a:latin typeface="Franklin Gothic Demi" pitchFamily="34" charset="0"/>
              </a:rPr>
              <a:t>	</a:t>
            </a:r>
            <a:endParaRPr lang="es-ES" sz="1000" dirty="0" smtClean="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Familiarizarse </a:t>
            </a:r>
            <a:r>
              <a:rPr lang="es-ES" sz="1000" dirty="0">
                <a:latin typeface="Franklin Gothic Demi" pitchFamily="34" charset="0"/>
              </a:rPr>
              <a:t>con el edificio y laboratorio, con sus medidas de seguridad, en particular con las vías de evacuación, los elementos de lucha contra incendios y con las condiciones de riesgos.</a:t>
            </a:r>
          </a:p>
          <a:p>
            <a:endParaRPr lang="es-ES" dirty="0">
              <a:latin typeface="Franklin Gothic Demi" pitchFamily="34" charset="0"/>
            </a:endParaRPr>
          </a:p>
        </p:txBody>
      </p:sp>
      <p:sp>
        <p:nvSpPr>
          <p:cNvPr id="16" name="9 Rectángulo redondeado"/>
          <p:cNvSpPr/>
          <p:nvPr/>
        </p:nvSpPr>
        <p:spPr>
          <a:xfrm>
            <a:off x="166746" y="3265168"/>
            <a:ext cx="3001425" cy="3429408"/>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sp>
        <p:nvSpPr>
          <p:cNvPr id="17" name="8 CuadroTexto"/>
          <p:cNvSpPr txBox="1"/>
          <p:nvPr/>
        </p:nvSpPr>
        <p:spPr>
          <a:xfrm>
            <a:off x="254382" y="3364206"/>
            <a:ext cx="2834679" cy="3377999"/>
          </a:xfrm>
          <a:prstGeom prst="rect">
            <a:avLst/>
          </a:prstGeom>
          <a:noFill/>
        </p:spPr>
        <p:txBody>
          <a:bodyPr wrap="square" lIns="83969" tIns="41985" rIns="83969" bIns="41985" rtlCol="0">
            <a:spAutoFit/>
          </a:bodyPr>
          <a:lstStyle/>
          <a:p>
            <a:pPr algn="ctr"/>
            <a:r>
              <a:rPr lang="es-ES" sz="1100" b="1" dirty="0">
                <a:latin typeface="Franklin Gothic Demi" pitchFamily="34" charset="0"/>
              </a:rPr>
              <a:t>EN </a:t>
            </a:r>
            <a:r>
              <a:rPr lang="es-ES" sz="1100" b="1" dirty="0" smtClean="0">
                <a:latin typeface="Franklin Gothic Demi" pitchFamily="34" charset="0"/>
              </a:rPr>
              <a:t>LA INSTALACIÓN/LABORATORIO</a:t>
            </a:r>
          </a:p>
          <a:p>
            <a:pPr marL="262404" indent="-262404" algn="ctr">
              <a:buFont typeface="Arial" pitchFamily="34" charset="0"/>
              <a:buChar char="•"/>
            </a:pPr>
            <a:endParaRPr lang="es-ES" sz="13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Conocer </a:t>
            </a:r>
            <a:r>
              <a:rPr lang="es-ES" sz="1000" dirty="0">
                <a:latin typeface="Franklin Gothic Demi" pitchFamily="34" charset="0"/>
              </a:rPr>
              <a:t>y observar las medidas de prevención y protección básicas para evitar las condiciones inseguras que puedan desembocar en situaciones de riesgo y/o de emergencia</a:t>
            </a:r>
            <a:r>
              <a:rPr lang="es-ES" sz="1000" dirty="0" smtClean="0">
                <a:latin typeface="Franklin Gothic Demi" pitchFamily="34" charset="0"/>
              </a:rPr>
              <a:t>.</a:t>
            </a:r>
          </a:p>
          <a:p>
            <a:pPr marL="157443" indent="-157443" algn="just">
              <a:buFont typeface="Arial" pitchFamily="34" charset="0"/>
              <a:buChar char="•"/>
            </a:pPr>
            <a:endParaRPr lang="es-ES" sz="10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 Seguir </a:t>
            </a:r>
            <a:r>
              <a:rPr lang="es-ES" sz="1000" dirty="0">
                <a:latin typeface="Franklin Gothic Demi" pitchFamily="34" charset="0"/>
              </a:rPr>
              <a:t>las instrucciones e indicaciones del </a:t>
            </a:r>
            <a:r>
              <a:rPr lang="es-ES" sz="1000" dirty="0" smtClean="0">
                <a:latin typeface="Franklin Gothic Demi" pitchFamily="34" charset="0"/>
              </a:rPr>
              <a:t>responsable y personal </a:t>
            </a:r>
            <a:r>
              <a:rPr lang="es-ES" sz="1000" dirty="0">
                <a:latin typeface="Franklin Gothic Demi" pitchFamily="34" charset="0"/>
              </a:rPr>
              <a:t>del laboratorio.</a:t>
            </a:r>
          </a:p>
          <a:p>
            <a:pPr algn="just"/>
            <a:r>
              <a:rPr lang="es-ES" sz="1000" dirty="0">
                <a:latin typeface="Franklin Gothic Demi" pitchFamily="34" charset="0"/>
              </a:rPr>
              <a:t> </a:t>
            </a:r>
          </a:p>
          <a:p>
            <a:pPr marL="157443" indent="-157443" algn="just">
              <a:buFont typeface="Arial" pitchFamily="34" charset="0"/>
              <a:buChar char="•"/>
            </a:pPr>
            <a:r>
              <a:rPr lang="es-ES" sz="1000" dirty="0" smtClean="0">
                <a:latin typeface="Franklin Gothic Demi" pitchFamily="34" charset="0"/>
              </a:rPr>
              <a:t>Una </a:t>
            </a:r>
            <a:r>
              <a:rPr lang="es-ES" sz="1000" dirty="0">
                <a:latin typeface="Franklin Gothic Demi" pitchFamily="34" charset="0"/>
              </a:rPr>
              <a:t>vez finalizada la tarea, se deberán </a:t>
            </a:r>
            <a:r>
              <a:rPr lang="es-ES" sz="1000" dirty="0" smtClean="0">
                <a:latin typeface="Franklin Gothic Demi" pitchFamily="34" charset="0"/>
              </a:rPr>
              <a:t>guardar </a:t>
            </a:r>
            <a:r>
              <a:rPr lang="es-ES" sz="1000" dirty="0">
                <a:latin typeface="Franklin Gothic Demi" pitchFamily="34" charset="0"/>
              </a:rPr>
              <a:t>los materiales, limpiar el lugar de </a:t>
            </a:r>
            <a:r>
              <a:rPr lang="es-ES" sz="1000" dirty="0" smtClean="0">
                <a:latin typeface="Franklin Gothic Demi" pitchFamily="34" charset="0"/>
              </a:rPr>
              <a:t>trabajo</a:t>
            </a:r>
            <a:r>
              <a:rPr lang="es-ES" sz="1000" dirty="0">
                <a:latin typeface="Franklin Gothic Demi" pitchFamily="34" charset="0"/>
              </a:rPr>
              <a:t>, y asegurarse de las </a:t>
            </a:r>
            <a:r>
              <a:rPr lang="es-ES" sz="1000" dirty="0" smtClean="0">
                <a:latin typeface="Franklin Gothic Demi" pitchFamily="34" charset="0"/>
              </a:rPr>
              <a:t>desconexiones </a:t>
            </a:r>
            <a:r>
              <a:rPr lang="es-ES" sz="1000" dirty="0">
                <a:latin typeface="Franklin Gothic Demi" pitchFamily="34" charset="0"/>
              </a:rPr>
              <a:t>de aparatos, conductos de agua y gas, etc</a:t>
            </a:r>
            <a:r>
              <a:rPr lang="es-ES" sz="1000" dirty="0" smtClean="0">
                <a:latin typeface="Franklin Gothic Demi" pitchFamily="34" charset="0"/>
              </a:rPr>
              <a:t>.</a:t>
            </a:r>
          </a:p>
          <a:p>
            <a:pPr marL="157443" indent="-157443" algn="just">
              <a:buFont typeface="Arial" pitchFamily="34" charset="0"/>
              <a:buChar char="•"/>
            </a:pPr>
            <a:endParaRPr lang="es-ES" sz="10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En laboratorios, localizar </a:t>
            </a:r>
            <a:r>
              <a:rPr lang="es-ES" sz="1000" dirty="0">
                <a:latin typeface="Franklin Gothic Demi" pitchFamily="34" charset="0"/>
              </a:rPr>
              <a:t>la ducha de seguridad y fuente </a:t>
            </a:r>
            <a:r>
              <a:rPr lang="es-ES" sz="1000" dirty="0" smtClean="0">
                <a:latin typeface="Franklin Gothic Demi" pitchFamily="34" charset="0"/>
              </a:rPr>
              <a:t>lavaojos.</a:t>
            </a:r>
          </a:p>
          <a:p>
            <a:pPr marL="157443" indent="-157443" algn="just">
              <a:buFont typeface="Arial" pitchFamily="34" charset="0"/>
              <a:buChar char="•"/>
            </a:pPr>
            <a:endParaRPr lang="es-ES" sz="10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 </a:t>
            </a:r>
            <a:r>
              <a:rPr lang="es-ES" sz="1000" dirty="0">
                <a:latin typeface="Franklin Gothic Demi" pitchFamily="34" charset="0"/>
              </a:rPr>
              <a:t>Mantener el orden y limpieza.</a:t>
            </a:r>
          </a:p>
          <a:p>
            <a:endParaRPr lang="es-ES" sz="1000" dirty="0">
              <a:latin typeface="Franklin Gothic Demi" pitchFamily="34" charset="0"/>
            </a:endParaRPr>
          </a:p>
        </p:txBody>
      </p:sp>
      <p:sp>
        <p:nvSpPr>
          <p:cNvPr id="18" name="10 Rectángulo redondeado"/>
          <p:cNvSpPr/>
          <p:nvPr/>
        </p:nvSpPr>
        <p:spPr>
          <a:xfrm>
            <a:off x="3468314" y="163421"/>
            <a:ext cx="3001425" cy="2581981"/>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sp>
        <p:nvSpPr>
          <p:cNvPr id="19" name="11 CuadroTexto"/>
          <p:cNvSpPr txBox="1"/>
          <p:nvPr/>
        </p:nvSpPr>
        <p:spPr>
          <a:xfrm>
            <a:off x="3468314" y="163259"/>
            <a:ext cx="2834679" cy="2639335"/>
          </a:xfrm>
          <a:prstGeom prst="rect">
            <a:avLst/>
          </a:prstGeom>
          <a:noFill/>
        </p:spPr>
        <p:txBody>
          <a:bodyPr wrap="square" lIns="83969" tIns="41985" rIns="83969" bIns="41985" rtlCol="0">
            <a:spAutoFit/>
          </a:bodyPr>
          <a:lstStyle/>
          <a:p>
            <a:pPr algn="ctr"/>
            <a:r>
              <a:rPr lang="es-ES" sz="1300" b="1" dirty="0">
                <a:latin typeface="Franklin Gothic Demi" pitchFamily="34" charset="0"/>
              </a:rPr>
              <a:t>USO DE </a:t>
            </a:r>
            <a:r>
              <a:rPr lang="es-ES" sz="1300" b="1" dirty="0" smtClean="0">
                <a:latin typeface="Franklin Gothic Demi" pitchFamily="34" charset="0"/>
              </a:rPr>
              <a:t>EQUIPOS</a:t>
            </a:r>
          </a:p>
          <a:p>
            <a:pPr algn="ctr"/>
            <a:endParaRPr lang="es-ES" sz="10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Seguir las </a:t>
            </a:r>
            <a:r>
              <a:rPr lang="es-ES" sz="1000" dirty="0">
                <a:latin typeface="Franklin Gothic Demi" pitchFamily="34" charset="0"/>
              </a:rPr>
              <a:t>indicaciones del </a:t>
            </a:r>
            <a:r>
              <a:rPr lang="es-ES" sz="1000" dirty="0" smtClean="0">
                <a:latin typeface="Franklin Gothic Demi" pitchFamily="34" charset="0"/>
              </a:rPr>
              <a:t>responsable y del personal del </a:t>
            </a:r>
            <a:r>
              <a:rPr lang="es-ES" sz="1000" dirty="0">
                <a:latin typeface="Franklin Gothic Demi" pitchFamily="34" charset="0"/>
              </a:rPr>
              <a:t>L</a:t>
            </a:r>
            <a:r>
              <a:rPr lang="es-ES" sz="1000" dirty="0" smtClean="0">
                <a:latin typeface="Franklin Gothic Demi" pitchFamily="34" charset="0"/>
              </a:rPr>
              <a:t>aboratorio / Taller.</a:t>
            </a:r>
          </a:p>
          <a:p>
            <a:pPr marL="157443" indent="-157443" algn="just">
              <a:buFont typeface="Arial" pitchFamily="34" charset="0"/>
              <a:buChar char="•"/>
            </a:pPr>
            <a:endParaRPr lang="es-ES" sz="7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Conocer </a:t>
            </a:r>
            <a:r>
              <a:rPr lang="es-ES" sz="1000" dirty="0">
                <a:latin typeface="Franklin Gothic Demi" pitchFamily="34" charset="0"/>
              </a:rPr>
              <a:t>y aplicar las instrucciones del manual de seguridad de los equipos</a:t>
            </a:r>
            <a:r>
              <a:rPr lang="es-ES" sz="1000" dirty="0" smtClean="0">
                <a:latin typeface="Franklin Gothic Demi" pitchFamily="34" charset="0"/>
              </a:rPr>
              <a:t>.</a:t>
            </a:r>
          </a:p>
          <a:p>
            <a:pPr marL="157443" indent="-157443" algn="just">
              <a:buFont typeface="Arial" pitchFamily="34" charset="0"/>
              <a:buChar char="•"/>
            </a:pPr>
            <a:endParaRPr lang="es-ES" sz="7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Utilizar </a:t>
            </a:r>
            <a:r>
              <a:rPr lang="es-ES" sz="1000" dirty="0">
                <a:latin typeface="Franklin Gothic Demi" pitchFamily="34" charset="0"/>
              </a:rPr>
              <a:t>los </a:t>
            </a:r>
            <a:r>
              <a:rPr lang="es-ES" sz="1000" dirty="0" err="1" smtClean="0">
                <a:latin typeface="Franklin Gothic Demi" pitchFamily="34" charset="0"/>
              </a:rPr>
              <a:t>EPI´s</a:t>
            </a:r>
            <a:r>
              <a:rPr lang="es-ES" sz="1000" dirty="0" smtClean="0">
                <a:latin typeface="Franklin Gothic Demi" pitchFamily="34" charset="0"/>
              </a:rPr>
              <a:t> (equipos de protección individual) </a:t>
            </a:r>
            <a:r>
              <a:rPr lang="es-ES" sz="1000" dirty="0">
                <a:latin typeface="Franklin Gothic Demi" pitchFamily="34" charset="0"/>
              </a:rPr>
              <a:t>adecuados</a:t>
            </a:r>
            <a:r>
              <a:rPr lang="es-ES" sz="1000" dirty="0" smtClean="0">
                <a:latin typeface="Franklin Gothic Demi" pitchFamily="34" charset="0"/>
              </a:rPr>
              <a:t>.</a:t>
            </a:r>
          </a:p>
          <a:p>
            <a:pPr marL="157443" indent="-157443" algn="just">
              <a:buFont typeface="Arial" pitchFamily="34" charset="0"/>
              <a:buChar char="•"/>
            </a:pPr>
            <a:endParaRPr lang="es-ES" sz="7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Asegúrese </a:t>
            </a:r>
            <a:r>
              <a:rPr lang="es-ES" sz="1000" dirty="0">
                <a:latin typeface="Franklin Gothic Demi" pitchFamily="34" charset="0"/>
              </a:rPr>
              <a:t>de la desconexión del equipo al finalizar el trabajo</a:t>
            </a:r>
            <a:r>
              <a:rPr lang="es-ES" sz="1000" dirty="0" smtClean="0">
                <a:latin typeface="Franklin Gothic Demi" pitchFamily="34" charset="0"/>
              </a:rPr>
              <a:t>.</a:t>
            </a:r>
          </a:p>
          <a:p>
            <a:pPr marL="157443" indent="-157443" algn="just">
              <a:buFont typeface="Arial" pitchFamily="34" charset="0"/>
              <a:buChar char="•"/>
            </a:pPr>
            <a:endParaRPr lang="es-ES" sz="7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En </a:t>
            </a:r>
            <a:r>
              <a:rPr lang="es-ES" sz="1000" dirty="0">
                <a:latin typeface="Franklin Gothic Demi" pitchFamily="34" charset="0"/>
              </a:rPr>
              <a:t>caso de duda o incidencia avisar al </a:t>
            </a:r>
            <a:r>
              <a:rPr lang="es-ES" sz="1000" dirty="0" smtClean="0">
                <a:latin typeface="Franklin Gothic Demi" pitchFamily="34" charset="0"/>
              </a:rPr>
              <a:t>responsable /personal </a:t>
            </a:r>
            <a:r>
              <a:rPr lang="es-ES" sz="1000" dirty="0">
                <a:latin typeface="Franklin Gothic Demi" pitchFamily="34" charset="0"/>
              </a:rPr>
              <a:t>del laboratorio.</a:t>
            </a:r>
          </a:p>
          <a:p>
            <a:endParaRPr lang="es-ES" sz="1000" dirty="0">
              <a:latin typeface="Franklin Gothic Demi" pitchFamily="34" charset="0"/>
            </a:endParaRPr>
          </a:p>
        </p:txBody>
      </p:sp>
      <p:sp>
        <p:nvSpPr>
          <p:cNvPr id="20" name="12 Rectángulo redondeado"/>
          <p:cNvSpPr/>
          <p:nvPr/>
        </p:nvSpPr>
        <p:spPr>
          <a:xfrm>
            <a:off x="3451639" y="2906000"/>
            <a:ext cx="3001425" cy="378857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sp>
        <p:nvSpPr>
          <p:cNvPr id="21" name="13 CuadroTexto"/>
          <p:cNvSpPr txBox="1"/>
          <p:nvPr/>
        </p:nvSpPr>
        <p:spPr>
          <a:xfrm>
            <a:off x="3512155" y="3029751"/>
            <a:ext cx="2834679" cy="3639609"/>
          </a:xfrm>
          <a:prstGeom prst="rect">
            <a:avLst/>
          </a:prstGeom>
          <a:noFill/>
        </p:spPr>
        <p:txBody>
          <a:bodyPr wrap="square" lIns="83969" tIns="41985" rIns="83969" bIns="41985" rtlCol="0">
            <a:spAutoFit/>
          </a:bodyPr>
          <a:lstStyle/>
          <a:p>
            <a:pPr algn="ctr"/>
            <a:r>
              <a:rPr lang="es-ES" sz="1300" b="1" dirty="0">
                <a:latin typeface="Franklin Gothic Demi" pitchFamily="34" charset="0"/>
              </a:rPr>
              <a:t>MANEJO DE </a:t>
            </a:r>
            <a:r>
              <a:rPr lang="es-ES" sz="1300" b="1" dirty="0" smtClean="0">
                <a:latin typeface="Franklin Gothic Demi" pitchFamily="34" charset="0"/>
              </a:rPr>
              <a:t>SUSTANCIAS</a:t>
            </a:r>
          </a:p>
          <a:p>
            <a:pPr algn="just"/>
            <a:endParaRPr lang="es-ES" sz="13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Consultar </a:t>
            </a:r>
            <a:r>
              <a:rPr lang="es-ES" sz="1000" dirty="0">
                <a:latin typeface="Franklin Gothic Demi" pitchFamily="34" charset="0"/>
              </a:rPr>
              <a:t>etiqueta y ficha de datos de </a:t>
            </a:r>
            <a:r>
              <a:rPr lang="es-ES" sz="1000" dirty="0" smtClean="0">
                <a:latin typeface="Franklin Gothic Demi" pitchFamily="34" charset="0"/>
              </a:rPr>
              <a:t>seguridad </a:t>
            </a:r>
            <a:r>
              <a:rPr lang="es-ES" sz="1000" dirty="0">
                <a:latin typeface="Franklin Gothic Demi" pitchFamily="34" charset="0"/>
              </a:rPr>
              <a:t>antes de la manipulación de </a:t>
            </a:r>
            <a:r>
              <a:rPr lang="es-ES" sz="1000" dirty="0" smtClean="0">
                <a:latin typeface="Franklin Gothic Demi" pitchFamily="34" charset="0"/>
              </a:rPr>
              <a:t>cualquier </a:t>
            </a:r>
            <a:r>
              <a:rPr lang="es-ES" sz="1000" dirty="0">
                <a:latin typeface="Franklin Gothic Demi" pitchFamily="34" charset="0"/>
              </a:rPr>
              <a:t>sustancia y seguir sus instrucciones</a:t>
            </a:r>
            <a:r>
              <a:rPr lang="es-ES" sz="1000" dirty="0" smtClean="0">
                <a:latin typeface="Franklin Gothic Demi" pitchFamily="34" charset="0"/>
              </a:rPr>
              <a:t>.</a:t>
            </a:r>
          </a:p>
          <a:p>
            <a:pPr marL="157443" indent="-157443" algn="just">
              <a:buFont typeface="Arial" pitchFamily="34" charset="0"/>
              <a:buChar char="•"/>
            </a:pPr>
            <a:endParaRPr lang="es-ES" sz="7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Utilizar </a:t>
            </a:r>
            <a:r>
              <a:rPr lang="es-ES" sz="1000" dirty="0">
                <a:latin typeface="Franklin Gothic Demi" pitchFamily="34" charset="0"/>
              </a:rPr>
              <a:t>los </a:t>
            </a:r>
            <a:r>
              <a:rPr lang="es-ES" sz="1000" dirty="0" err="1" smtClean="0">
                <a:latin typeface="Franklin Gothic Demi" pitchFamily="34" charset="0"/>
              </a:rPr>
              <a:t>EPI´s</a:t>
            </a:r>
            <a:r>
              <a:rPr lang="es-ES" sz="1000" dirty="0" smtClean="0">
                <a:latin typeface="Franklin Gothic Demi" pitchFamily="34" charset="0"/>
              </a:rPr>
              <a:t> (equipos de protección Individual) adecuados.</a:t>
            </a:r>
          </a:p>
          <a:p>
            <a:pPr marL="157443" indent="-157443" algn="just">
              <a:buFont typeface="Arial" pitchFamily="34" charset="0"/>
              <a:buChar char="•"/>
            </a:pPr>
            <a:endParaRPr lang="es-ES" sz="7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Utilizar </a:t>
            </a:r>
            <a:r>
              <a:rPr lang="es-ES" sz="1000" dirty="0">
                <a:latin typeface="Franklin Gothic Demi" pitchFamily="34" charset="0"/>
              </a:rPr>
              <a:t>las campanas extractoras si la tarea lo requiere</a:t>
            </a:r>
            <a:r>
              <a:rPr lang="es-ES" sz="1000" dirty="0" smtClean="0">
                <a:latin typeface="Franklin Gothic Demi" pitchFamily="34" charset="0"/>
              </a:rPr>
              <a:t>.</a:t>
            </a:r>
          </a:p>
          <a:p>
            <a:pPr marL="157443" indent="-157443" algn="just">
              <a:buFont typeface="Arial" pitchFamily="34" charset="0"/>
              <a:buChar char="•"/>
            </a:pPr>
            <a:endParaRPr lang="es-ES" sz="7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Realizar </a:t>
            </a:r>
            <a:r>
              <a:rPr lang="es-ES" sz="1000" dirty="0">
                <a:latin typeface="Franklin Gothic Demi" pitchFamily="34" charset="0"/>
              </a:rPr>
              <a:t>los trasvases en pequeñas </a:t>
            </a:r>
            <a:r>
              <a:rPr lang="es-ES" sz="1000" dirty="0" smtClean="0">
                <a:latin typeface="Franklin Gothic Demi" pitchFamily="34" charset="0"/>
              </a:rPr>
              <a:t>cantidades </a:t>
            </a:r>
            <a:r>
              <a:rPr lang="es-ES" sz="1000" dirty="0">
                <a:latin typeface="Franklin Gothic Demi" pitchFamily="34" charset="0"/>
              </a:rPr>
              <a:t>y lejos de un foco de calor, </a:t>
            </a:r>
            <a:r>
              <a:rPr lang="es-ES" sz="1000" dirty="0" smtClean="0">
                <a:latin typeface="Franklin Gothic Demi" pitchFamily="34" charset="0"/>
              </a:rPr>
              <a:t>empleando </a:t>
            </a:r>
            <a:r>
              <a:rPr lang="es-ES" sz="1000" dirty="0">
                <a:latin typeface="Franklin Gothic Demi" pitchFamily="34" charset="0"/>
              </a:rPr>
              <a:t>la instrumentación adecuada</a:t>
            </a:r>
            <a:r>
              <a:rPr lang="es-ES" sz="1000" dirty="0" smtClean="0">
                <a:latin typeface="Franklin Gothic Demi" pitchFamily="34" charset="0"/>
              </a:rPr>
              <a:t>.</a:t>
            </a:r>
          </a:p>
          <a:p>
            <a:pPr marL="157443" indent="-157443" algn="just">
              <a:buFont typeface="Arial" pitchFamily="34" charset="0"/>
              <a:buChar char="•"/>
            </a:pPr>
            <a:endParaRPr lang="es-ES" sz="7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La </a:t>
            </a:r>
            <a:r>
              <a:rPr lang="es-ES" sz="1000" dirty="0">
                <a:latin typeface="Franklin Gothic Demi" pitchFamily="34" charset="0"/>
              </a:rPr>
              <a:t>eliminación de los residuos ha de realizarse según el procedimiento establecido </a:t>
            </a:r>
            <a:r>
              <a:rPr lang="es-ES" sz="1000" dirty="0" smtClean="0">
                <a:latin typeface="Franklin Gothic Demi" pitchFamily="34" charset="0"/>
              </a:rPr>
              <a:t>por la Universidad de Sevilla.</a:t>
            </a:r>
          </a:p>
          <a:p>
            <a:pPr marL="157443" indent="-157443" algn="just">
              <a:buFont typeface="Arial" pitchFamily="34" charset="0"/>
              <a:buChar char="•"/>
            </a:pPr>
            <a:endParaRPr lang="es-ES" sz="700" dirty="0">
              <a:latin typeface="Franklin Gothic Demi" pitchFamily="34" charset="0"/>
            </a:endParaRPr>
          </a:p>
          <a:p>
            <a:pPr marL="157443" indent="-157443" algn="just">
              <a:buFont typeface="Arial" pitchFamily="34" charset="0"/>
              <a:buChar char="•"/>
            </a:pPr>
            <a:r>
              <a:rPr lang="es-ES" sz="1000" dirty="0" smtClean="0">
                <a:latin typeface="Franklin Gothic Demi" pitchFamily="34" charset="0"/>
              </a:rPr>
              <a:t>Para </a:t>
            </a:r>
            <a:r>
              <a:rPr lang="es-ES" sz="1000" dirty="0">
                <a:latin typeface="Franklin Gothic Demi" pitchFamily="34" charset="0"/>
              </a:rPr>
              <a:t>más información consulte al </a:t>
            </a:r>
            <a:r>
              <a:rPr lang="es-ES" sz="1000" dirty="0" smtClean="0">
                <a:latin typeface="Franklin Gothic Demi" pitchFamily="34" charset="0"/>
              </a:rPr>
              <a:t>responsable</a:t>
            </a:r>
            <a:r>
              <a:rPr lang="es-ES" sz="1000" dirty="0">
                <a:latin typeface="Franklin Gothic Demi" pitchFamily="34" charset="0"/>
              </a:rPr>
              <a:t>.</a:t>
            </a:r>
          </a:p>
          <a:p>
            <a:pPr algn="just"/>
            <a:endParaRPr lang="es-ES" sz="1000" dirty="0">
              <a:latin typeface="Franklin Gothic Demi" pitchFamily="34" charset="0"/>
            </a:endParaRPr>
          </a:p>
        </p:txBody>
      </p:sp>
      <p:sp>
        <p:nvSpPr>
          <p:cNvPr id="22" name="17 Rectángulo redondeado"/>
          <p:cNvSpPr/>
          <p:nvPr/>
        </p:nvSpPr>
        <p:spPr>
          <a:xfrm>
            <a:off x="6673621" y="189317"/>
            <a:ext cx="3001425" cy="2577160"/>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sz="1300" b="1" dirty="0" smtClean="0">
              <a:latin typeface="Franklin Gothic Demi" pitchFamily="34" charset="0"/>
            </a:endParaRPr>
          </a:p>
          <a:p>
            <a:pPr algn="ctr"/>
            <a:endParaRPr lang="es-ES" sz="1300" b="1" dirty="0" smtClean="0">
              <a:latin typeface="Franklin Gothic Demi" pitchFamily="34" charset="0"/>
            </a:endParaRPr>
          </a:p>
          <a:p>
            <a:pPr algn="ctr"/>
            <a:endParaRPr lang="es-ES" sz="1300" b="1" dirty="0" smtClean="0">
              <a:latin typeface="Franklin Gothic Demi" pitchFamily="34" charset="0"/>
            </a:endParaRPr>
          </a:p>
          <a:p>
            <a:pPr algn="ctr"/>
            <a:endParaRPr lang="es-ES" sz="1300" b="1" dirty="0" smtClean="0">
              <a:latin typeface="Franklin Gothic Demi" pitchFamily="34" charset="0"/>
            </a:endParaRPr>
          </a:p>
          <a:p>
            <a:pPr algn="ctr"/>
            <a:endParaRPr lang="es-ES" sz="1300" b="1" dirty="0" smtClean="0">
              <a:latin typeface="Franklin Gothic Demi" pitchFamily="34" charset="0"/>
            </a:endParaRPr>
          </a:p>
          <a:p>
            <a:pPr algn="ctr"/>
            <a:endParaRPr lang="es-ES" sz="1300" b="1" dirty="0" smtClean="0">
              <a:latin typeface="Franklin Gothic Demi" pitchFamily="34" charset="0"/>
            </a:endParaRPr>
          </a:p>
          <a:p>
            <a:pPr algn="ctr"/>
            <a:endParaRPr lang="es-ES" sz="1300" b="1" dirty="0" smtClean="0">
              <a:latin typeface="Franklin Gothic Demi" pitchFamily="34" charset="0"/>
            </a:endParaRPr>
          </a:p>
          <a:p>
            <a:pPr algn="ctr"/>
            <a:endParaRPr lang="es-ES" sz="1300" b="1" dirty="0" smtClean="0">
              <a:latin typeface="Franklin Gothic Demi" pitchFamily="34" charset="0"/>
            </a:endParaRPr>
          </a:p>
          <a:p>
            <a:pPr algn="ctr"/>
            <a:endParaRPr lang="es-ES" sz="1300" b="1" dirty="0" smtClean="0">
              <a:latin typeface="Franklin Gothic Demi" pitchFamily="34" charset="0"/>
            </a:endParaRPr>
          </a:p>
          <a:p>
            <a:pPr algn="ctr"/>
            <a:endParaRPr lang="es-ES" sz="1300" b="1" dirty="0" smtClean="0">
              <a:latin typeface="Franklin Gothic Demi" pitchFamily="34" charset="0"/>
            </a:endParaRPr>
          </a:p>
          <a:p>
            <a:pPr algn="ctr"/>
            <a:r>
              <a:rPr lang="es-ES" sz="1300" b="1" dirty="0" smtClean="0">
                <a:latin typeface="Franklin Gothic Demi" pitchFamily="34" charset="0"/>
              </a:rPr>
              <a:t>EN INSTALACIONES  CON EQUIPOS RADIOACTIVOS</a:t>
            </a:r>
          </a:p>
          <a:p>
            <a:pPr algn="just">
              <a:buFont typeface="Arial" pitchFamily="34" charset="0"/>
              <a:buChar char="•"/>
            </a:pPr>
            <a:r>
              <a:rPr lang="es-ES" sz="1000" dirty="0" smtClean="0">
                <a:latin typeface="Franklin Gothic Demi" pitchFamily="34" charset="0"/>
              </a:rPr>
              <a:t> Todo el personal que deba manejar equipos radioactivos o entrar en instalaciones radiactivas debe recibir información PREVIA sobre los riesgos radiológicos relacionados con su actividad y valorar la necesidad de control médico y dosímetro.</a:t>
            </a:r>
          </a:p>
          <a:p>
            <a:pPr algn="just">
              <a:buFont typeface="Arial" pitchFamily="34" charset="0"/>
              <a:buChar char="•"/>
            </a:pPr>
            <a:endParaRPr lang="es-ES" sz="1000" dirty="0" smtClean="0">
              <a:latin typeface="Franklin Gothic Demi" pitchFamily="34" charset="0"/>
            </a:endParaRPr>
          </a:p>
          <a:p>
            <a:pPr algn="just">
              <a:buFont typeface="Arial" pitchFamily="34" charset="0"/>
              <a:buChar char="•"/>
            </a:pPr>
            <a:r>
              <a:rPr lang="es-ES" sz="1000" dirty="0" smtClean="0">
                <a:latin typeface="Franklin Gothic Demi" pitchFamily="34" charset="0"/>
              </a:rPr>
              <a:t> En caso de necesitar un dosímetro de lectura directa (DLD) seguirá las indicaciones del responsable de  la instalación o del equipo radiológico.</a:t>
            </a:r>
          </a:p>
          <a:p>
            <a:pPr algn="ctr"/>
            <a:endParaRPr lang="es-ES" sz="1300" b="1" dirty="0" smtClean="0"/>
          </a:p>
          <a:p>
            <a:pPr algn="ctr"/>
            <a:endParaRPr lang="es-ES" sz="1300" b="1" dirty="0" smtClean="0"/>
          </a:p>
          <a:p>
            <a:pPr algn="ctr"/>
            <a:endParaRPr lang="es-ES" sz="1300" b="1" dirty="0" smtClean="0"/>
          </a:p>
          <a:p>
            <a:pPr algn="ctr"/>
            <a:endParaRPr lang="es-ES" sz="1300" b="1" dirty="0" smtClean="0"/>
          </a:p>
          <a:p>
            <a:pPr algn="ctr"/>
            <a:endParaRPr lang="es-ES" sz="1300" b="1" dirty="0" smtClean="0"/>
          </a:p>
          <a:p>
            <a:pPr algn="ctr"/>
            <a:endParaRPr lang="es-ES" sz="1300" b="1" dirty="0" smtClean="0"/>
          </a:p>
          <a:p>
            <a:pPr algn="ctr"/>
            <a:endParaRPr lang="es-ES" sz="1300" b="1" dirty="0" smtClean="0"/>
          </a:p>
          <a:p>
            <a:pPr algn="ctr"/>
            <a:endParaRPr lang="es-ES" sz="1300" b="1" dirty="0" smtClean="0"/>
          </a:p>
          <a:p>
            <a:pPr algn="ctr"/>
            <a:endParaRPr lang="es-ES" sz="1300" b="1" dirty="0" smtClean="0"/>
          </a:p>
          <a:p>
            <a:pPr algn="ctr"/>
            <a:endParaRPr lang="es-ES" sz="1300" b="1" dirty="0" smtClean="0"/>
          </a:p>
          <a:p>
            <a:pPr algn="ctr"/>
            <a:endParaRPr lang="es-ES" sz="1300" b="1" dirty="0"/>
          </a:p>
        </p:txBody>
      </p:sp>
      <p:sp>
        <p:nvSpPr>
          <p:cNvPr id="24" name="16 CuadroTexto"/>
          <p:cNvSpPr txBox="1"/>
          <p:nvPr/>
        </p:nvSpPr>
        <p:spPr>
          <a:xfrm>
            <a:off x="7004509" y="4206523"/>
            <a:ext cx="2596067" cy="2239226"/>
          </a:xfrm>
          <a:prstGeom prst="rect">
            <a:avLst/>
          </a:prstGeom>
          <a:noFill/>
        </p:spPr>
        <p:txBody>
          <a:bodyPr wrap="square" lIns="83969" tIns="41985" rIns="83969" bIns="41985" rtlCol="0">
            <a:spAutoFit/>
          </a:bodyPr>
          <a:lstStyle/>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smtClean="0">
              <a:latin typeface="Franklin Gothic Demi" pitchFamily="34" charset="0"/>
            </a:endParaRPr>
          </a:p>
          <a:p>
            <a:pPr marL="157443" indent="-157443">
              <a:buFont typeface="Arial" pitchFamily="34" charset="0"/>
              <a:buChar char="•"/>
            </a:pPr>
            <a:endParaRPr lang="es-ES" sz="1000" dirty="0">
              <a:latin typeface="Franklin Gothic Demi" pitchFamily="34" charset="0"/>
            </a:endParaRPr>
          </a:p>
          <a:p>
            <a:pPr algn="just"/>
            <a:endParaRPr lang="es-ES" sz="1000" dirty="0">
              <a:latin typeface="Franklin Gothic Demi" pitchFamily="34" charset="0"/>
            </a:endParaRPr>
          </a:p>
        </p:txBody>
      </p:sp>
      <p:sp>
        <p:nvSpPr>
          <p:cNvPr id="26" name="23 Rectángulo redondeado"/>
          <p:cNvSpPr/>
          <p:nvPr/>
        </p:nvSpPr>
        <p:spPr>
          <a:xfrm>
            <a:off x="6607443" y="2910651"/>
            <a:ext cx="3001425" cy="378857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sp>
        <p:nvSpPr>
          <p:cNvPr id="27" name="24 CuadroTexto"/>
          <p:cNvSpPr txBox="1"/>
          <p:nvPr/>
        </p:nvSpPr>
        <p:spPr>
          <a:xfrm>
            <a:off x="6739906" y="2955794"/>
            <a:ext cx="2713287" cy="3162556"/>
          </a:xfrm>
          <a:prstGeom prst="rect">
            <a:avLst/>
          </a:prstGeom>
          <a:noFill/>
        </p:spPr>
        <p:txBody>
          <a:bodyPr wrap="square" lIns="83969" tIns="41985" rIns="83969" bIns="41985" rtlCol="0">
            <a:spAutoFit/>
          </a:bodyPr>
          <a:lstStyle/>
          <a:p>
            <a:r>
              <a:rPr lang="es-ES" sz="1300" b="1" dirty="0" smtClean="0">
                <a:latin typeface="Franklin Gothic Demi" pitchFamily="34" charset="0"/>
              </a:rPr>
              <a:t>                     ETIQUETADO</a:t>
            </a: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smtClean="0">
              <a:latin typeface="Franklin Gothic Demi" pitchFamily="34" charset="0"/>
            </a:endParaRPr>
          </a:p>
          <a:p>
            <a:endParaRPr lang="es-ES" sz="1300" b="1" dirty="0">
              <a:latin typeface="Franklin Gothic Demi" pitchFamily="34" charset="0"/>
            </a:endParaRPr>
          </a:p>
        </p:txBody>
      </p:sp>
      <p:pic>
        <p:nvPicPr>
          <p:cNvPr id="28" name="Imagen 27"/>
          <p:cNvPicPr>
            <a:picLocks noChangeAspect="1"/>
          </p:cNvPicPr>
          <p:nvPr/>
        </p:nvPicPr>
        <p:blipFill rotWithShape="1">
          <a:blip r:embed="rId2" cstate="print">
            <a:extLst>
              <a:ext uri="{28A0092B-C50C-407E-A947-70E740481C1C}">
                <a14:useLocalDpi xmlns:a14="http://schemas.microsoft.com/office/drawing/2010/main" val="0"/>
              </a:ext>
            </a:extLst>
          </a:blip>
          <a:srcRect l="5115" t="15797" r="48541" b="13994"/>
          <a:stretch/>
        </p:blipFill>
        <p:spPr>
          <a:xfrm>
            <a:off x="6717668" y="3211424"/>
            <a:ext cx="2763296" cy="3240000"/>
          </a:xfrm>
          <a:prstGeom prst="rect">
            <a:avLst/>
          </a:prstGeom>
        </p:spPr>
      </p:pic>
    </p:spTree>
    <p:extLst>
      <p:ext uri="{BB962C8B-B14F-4D97-AF65-F5344CB8AC3E}">
        <p14:creationId xmlns:p14="http://schemas.microsoft.com/office/powerpoint/2010/main" val="3752826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6" name="6 Rectángulo redondeado"/>
          <p:cNvSpPr/>
          <p:nvPr/>
        </p:nvSpPr>
        <p:spPr>
          <a:xfrm>
            <a:off x="195233" y="154112"/>
            <a:ext cx="6357890" cy="653115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pic>
        <p:nvPicPr>
          <p:cNvPr id="10"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1"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2" name="30 CuadroTexto"/>
          <p:cNvSpPr txBox="1"/>
          <p:nvPr/>
        </p:nvSpPr>
        <p:spPr>
          <a:xfrm>
            <a:off x="6562116" y="4836890"/>
            <a:ext cx="3383410" cy="646331"/>
          </a:xfrm>
          <a:prstGeom prst="rect">
            <a:avLst/>
          </a:prstGeom>
          <a:noFill/>
        </p:spPr>
        <p:txBody>
          <a:bodyPr wrap="square" rtlCol="0">
            <a:spAutoFit/>
          </a:bodyPr>
          <a:lstStyle/>
          <a:p>
            <a:pPr algn="ctr"/>
            <a:r>
              <a:rPr lang="es-ES" b="1" dirty="0">
                <a:solidFill>
                  <a:prstClr val="white"/>
                </a:solidFill>
                <a:latin typeface="Franklin Gothic Demi" pitchFamily="34" charset="0"/>
              </a:rPr>
              <a:t>FACULTAD DE FÍSICA</a:t>
            </a:r>
          </a:p>
          <a:p>
            <a:pPr algn="ctr"/>
            <a:r>
              <a:rPr lang="es-ES" b="1" dirty="0" smtClean="0">
                <a:solidFill>
                  <a:prstClr val="white"/>
                </a:solidFill>
                <a:latin typeface="Franklin Gothic Demi" pitchFamily="34" charset="0"/>
              </a:rPr>
              <a:t>PLANTA BAJA / SOTANO</a:t>
            </a:r>
          </a:p>
        </p:txBody>
      </p:sp>
      <p:sp>
        <p:nvSpPr>
          <p:cNvPr id="13"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sp>
        <p:nvSpPr>
          <p:cNvPr id="16"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a:solidFill>
                  <a:schemeClr val="bg1"/>
                </a:solidFill>
                <a:latin typeface="Franklin Gothic Demi" pitchFamily="34" charset="0"/>
              </a:rPr>
              <a:t>INSTRUCCIONES  DE SEGURIDAD  Y ACTUACIÓN EN CASO DE EMERGENCIA LABORATORIOS/TALLERES </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912" y="-315416"/>
            <a:ext cx="6336000" cy="4475890"/>
          </a:xfrm>
          <a:prstGeom prst="rect">
            <a:avLst/>
          </a:prstGeom>
        </p:spPr>
      </p:pic>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60" y="2557085"/>
            <a:ext cx="6336000" cy="4475908"/>
          </a:xfrm>
          <a:prstGeom prst="rect">
            <a:avLst/>
          </a:prstGeom>
        </p:spPr>
      </p:pic>
      <p:grpSp>
        <p:nvGrpSpPr>
          <p:cNvPr id="17" name="32 Grupo"/>
          <p:cNvGrpSpPr/>
          <p:nvPr/>
        </p:nvGrpSpPr>
        <p:grpSpPr>
          <a:xfrm>
            <a:off x="2648744" y="5961817"/>
            <a:ext cx="2368034" cy="288000"/>
            <a:chOff x="419789" y="2708920"/>
            <a:chExt cx="2368034" cy="288000"/>
          </a:xfrm>
        </p:grpSpPr>
        <p:sp>
          <p:nvSpPr>
            <p:cNvPr id="18" name="33 Elipse"/>
            <p:cNvSpPr/>
            <p:nvPr/>
          </p:nvSpPr>
          <p:spPr>
            <a:xfrm>
              <a:off x="419789" y="2708920"/>
              <a:ext cx="288000" cy="28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34 CuadroTexto"/>
            <p:cNvSpPr txBox="1"/>
            <p:nvPr/>
          </p:nvSpPr>
          <p:spPr>
            <a:xfrm>
              <a:off x="1283885" y="2726319"/>
              <a:ext cx="1503938" cy="253916"/>
            </a:xfrm>
            <a:prstGeom prst="rect">
              <a:avLst/>
            </a:prstGeom>
            <a:noFill/>
          </p:spPr>
          <p:txBody>
            <a:bodyPr wrap="none" rtlCol="0">
              <a:spAutoFit/>
            </a:bodyPr>
            <a:lstStyle/>
            <a:p>
              <a:pPr algn="ctr"/>
              <a:r>
                <a:rPr lang="es-ES" sz="1050" b="1" dirty="0" smtClean="0"/>
                <a:t>PUNTO DE ENCUENTRO</a:t>
              </a:r>
              <a:endParaRPr lang="es-ES" sz="1050" b="1" dirty="0"/>
            </a:p>
          </p:txBody>
        </p:sp>
        <p:cxnSp>
          <p:nvCxnSpPr>
            <p:cNvPr id="20" name="35 Conector recto de flecha"/>
            <p:cNvCxnSpPr>
              <a:stCxn id="19" idx="1"/>
              <a:endCxn id="18" idx="6"/>
            </p:cNvCxnSpPr>
            <p:nvPr/>
          </p:nvCxnSpPr>
          <p:spPr>
            <a:xfrm flipH="1" flipV="1">
              <a:off x="707789" y="2852920"/>
              <a:ext cx="576096" cy="357"/>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21" name="30 CuadroTexto"/>
          <p:cNvSpPr txBox="1"/>
          <p:nvPr/>
        </p:nvSpPr>
        <p:spPr>
          <a:xfrm>
            <a:off x="344488" y="2809665"/>
            <a:ext cx="1848426" cy="261610"/>
          </a:xfrm>
          <a:prstGeom prst="rect">
            <a:avLst/>
          </a:prstGeom>
          <a:noFill/>
        </p:spPr>
        <p:txBody>
          <a:bodyPr wrap="square" rtlCol="0">
            <a:spAutoFit/>
          </a:bodyPr>
          <a:lstStyle/>
          <a:p>
            <a:pPr algn="ctr"/>
            <a:r>
              <a:rPr lang="es-ES" sz="1050" dirty="0" smtClean="0">
                <a:latin typeface="Franklin Gothic Demi" pitchFamily="34" charset="0"/>
              </a:rPr>
              <a:t>PLANTA SOTANO</a:t>
            </a:r>
          </a:p>
        </p:txBody>
      </p:sp>
      <p:sp>
        <p:nvSpPr>
          <p:cNvPr id="22" name="30 CuadroTexto"/>
          <p:cNvSpPr txBox="1"/>
          <p:nvPr/>
        </p:nvSpPr>
        <p:spPr>
          <a:xfrm>
            <a:off x="303534" y="5617580"/>
            <a:ext cx="1848426" cy="261610"/>
          </a:xfrm>
          <a:prstGeom prst="rect">
            <a:avLst/>
          </a:prstGeom>
          <a:noFill/>
        </p:spPr>
        <p:txBody>
          <a:bodyPr wrap="square" rtlCol="0">
            <a:spAutoFit/>
          </a:bodyPr>
          <a:lstStyle/>
          <a:p>
            <a:pPr algn="ctr"/>
            <a:r>
              <a:rPr lang="es-ES" sz="1050" dirty="0" smtClean="0">
                <a:latin typeface="Franklin Gothic Demi" pitchFamily="34" charset="0"/>
              </a:rPr>
              <a:t>PLANTA BAJA</a:t>
            </a:r>
          </a:p>
        </p:txBody>
      </p:sp>
    </p:spTree>
    <p:extLst>
      <p:ext uri="{BB962C8B-B14F-4D97-AF65-F5344CB8AC3E}">
        <p14:creationId xmlns:p14="http://schemas.microsoft.com/office/powerpoint/2010/main" val="3172744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6" name="6 Rectángulo redondeado"/>
          <p:cNvSpPr/>
          <p:nvPr/>
        </p:nvSpPr>
        <p:spPr>
          <a:xfrm>
            <a:off x="195233" y="154112"/>
            <a:ext cx="6357890" cy="653115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pic>
        <p:nvPicPr>
          <p:cNvPr id="10"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1"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2" name="30 CuadroTexto"/>
          <p:cNvSpPr txBox="1"/>
          <p:nvPr/>
        </p:nvSpPr>
        <p:spPr>
          <a:xfrm>
            <a:off x="6562116" y="4836890"/>
            <a:ext cx="3383410" cy="646331"/>
          </a:xfrm>
          <a:prstGeom prst="rect">
            <a:avLst/>
          </a:prstGeom>
          <a:noFill/>
        </p:spPr>
        <p:txBody>
          <a:bodyPr wrap="square" rtlCol="0">
            <a:spAutoFit/>
          </a:bodyPr>
          <a:lstStyle/>
          <a:p>
            <a:pPr algn="ctr"/>
            <a:r>
              <a:rPr lang="es-ES" b="1" dirty="0">
                <a:solidFill>
                  <a:prstClr val="white"/>
                </a:solidFill>
                <a:latin typeface="Franklin Gothic Demi" pitchFamily="34" charset="0"/>
              </a:rPr>
              <a:t>FACULTAD DE FÍSICA</a:t>
            </a:r>
          </a:p>
          <a:p>
            <a:pPr algn="ctr"/>
            <a:r>
              <a:rPr lang="es-ES" b="1" dirty="0" smtClean="0">
                <a:solidFill>
                  <a:prstClr val="white"/>
                </a:solidFill>
                <a:latin typeface="Franklin Gothic Demi" pitchFamily="34" charset="0"/>
              </a:rPr>
              <a:t>PLANTA 1ª y 2ª</a:t>
            </a:r>
          </a:p>
        </p:txBody>
      </p:sp>
      <p:sp>
        <p:nvSpPr>
          <p:cNvPr id="13"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sp>
        <p:nvSpPr>
          <p:cNvPr id="16"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a:solidFill>
                  <a:schemeClr val="bg1"/>
                </a:solidFill>
                <a:latin typeface="Franklin Gothic Demi" pitchFamily="34" charset="0"/>
              </a:rPr>
              <a:t>INSTRUCCIONES  DE SEGURIDAD  Y ACTUACIÓN EN CASO DE EMERGENCIA LABORATORIOS/TALLERES </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486" y="-197281"/>
            <a:ext cx="6336000" cy="4475890"/>
          </a:xfrm>
          <a:prstGeom prst="rect">
            <a:avLst/>
          </a:prstGeom>
        </p:spPr>
      </p:pic>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331" y="-200723"/>
            <a:ext cx="6336000" cy="4475890"/>
          </a:xfrm>
          <a:prstGeom prst="rect">
            <a:avLst/>
          </a:prstGeom>
        </p:spPr>
      </p:pic>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622" y="2441140"/>
            <a:ext cx="6336000" cy="4475890"/>
          </a:xfrm>
          <a:prstGeom prst="rect">
            <a:avLst/>
          </a:prstGeom>
        </p:spPr>
      </p:pic>
      <p:sp>
        <p:nvSpPr>
          <p:cNvPr id="20" name="30 CuadroTexto"/>
          <p:cNvSpPr txBox="1"/>
          <p:nvPr/>
        </p:nvSpPr>
        <p:spPr>
          <a:xfrm>
            <a:off x="344488" y="2809665"/>
            <a:ext cx="1848426" cy="261610"/>
          </a:xfrm>
          <a:prstGeom prst="rect">
            <a:avLst/>
          </a:prstGeom>
          <a:noFill/>
        </p:spPr>
        <p:txBody>
          <a:bodyPr wrap="square" rtlCol="0">
            <a:spAutoFit/>
          </a:bodyPr>
          <a:lstStyle/>
          <a:p>
            <a:pPr algn="ctr"/>
            <a:r>
              <a:rPr lang="es-ES" sz="1050" dirty="0" smtClean="0">
                <a:latin typeface="Franklin Gothic Demi" pitchFamily="34" charset="0"/>
              </a:rPr>
              <a:t>PLANTA PRIMERA</a:t>
            </a:r>
          </a:p>
        </p:txBody>
      </p:sp>
      <p:sp>
        <p:nvSpPr>
          <p:cNvPr id="21" name="30 CuadroTexto"/>
          <p:cNvSpPr txBox="1"/>
          <p:nvPr/>
        </p:nvSpPr>
        <p:spPr>
          <a:xfrm>
            <a:off x="303534" y="5531320"/>
            <a:ext cx="1848426" cy="261610"/>
          </a:xfrm>
          <a:prstGeom prst="rect">
            <a:avLst/>
          </a:prstGeom>
          <a:noFill/>
        </p:spPr>
        <p:txBody>
          <a:bodyPr wrap="square" rtlCol="0">
            <a:spAutoFit/>
          </a:bodyPr>
          <a:lstStyle/>
          <a:p>
            <a:pPr algn="ctr"/>
            <a:r>
              <a:rPr lang="es-ES" sz="1050" dirty="0" smtClean="0">
                <a:latin typeface="Franklin Gothic Demi" pitchFamily="34" charset="0"/>
              </a:rPr>
              <a:t>PLANTA SEGUNDA</a:t>
            </a:r>
          </a:p>
        </p:txBody>
      </p:sp>
      <p:pic>
        <p:nvPicPr>
          <p:cNvPr id="22"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6696" y="3789041"/>
            <a:ext cx="180000" cy="197747"/>
          </a:xfrm>
          <a:prstGeom prst="rect">
            <a:avLst/>
          </a:prstGeom>
        </p:spPr>
      </p:pic>
      <p:pic>
        <p:nvPicPr>
          <p:cNvPr id="24"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3080" y="3762350"/>
            <a:ext cx="180000" cy="197747"/>
          </a:xfrm>
          <a:prstGeom prst="rect">
            <a:avLst/>
          </a:prstGeom>
        </p:spPr>
      </p:pic>
      <p:pic>
        <p:nvPicPr>
          <p:cNvPr id="26"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3080" y="1085120"/>
            <a:ext cx="180000" cy="197747"/>
          </a:xfrm>
          <a:prstGeom prst="rect">
            <a:avLst/>
          </a:prstGeom>
        </p:spPr>
      </p:pic>
      <p:pic>
        <p:nvPicPr>
          <p:cNvPr id="27"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4648" y="1104483"/>
            <a:ext cx="180000" cy="197747"/>
          </a:xfrm>
          <a:prstGeom prst="rect">
            <a:avLst/>
          </a:prstGeom>
        </p:spPr>
      </p:pic>
      <p:grpSp>
        <p:nvGrpSpPr>
          <p:cNvPr id="28" name="Grupo 27"/>
          <p:cNvGrpSpPr/>
          <p:nvPr/>
        </p:nvGrpSpPr>
        <p:grpSpPr>
          <a:xfrm>
            <a:off x="2792760" y="5365744"/>
            <a:ext cx="3369746" cy="727609"/>
            <a:chOff x="2792760" y="5365744"/>
            <a:chExt cx="3369746" cy="727609"/>
          </a:xfrm>
        </p:grpSpPr>
        <p:grpSp>
          <p:nvGrpSpPr>
            <p:cNvPr id="30" name="Grupo 29"/>
            <p:cNvGrpSpPr/>
            <p:nvPr/>
          </p:nvGrpSpPr>
          <p:grpSpPr>
            <a:xfrm>
              <a:off x="2792760" y="5365744"/>
              <a:ext cx="3369746" cy="727609"/>
              <a:chOff x="1030358" y="5194553"/>
              <a:chExt cx="4023223" cy="727609"/>
            </a:xfrm>
          </p:grpSpPr>
          <p:sp>
            <p:nvSpPr>
              <p:cNvPr id="32" name="49 CuadroTexto"/>
              <p:cNvSpPr txBox="1"/>
              <p:nvPr/>
            </p:nvSpPr>
            <p:spPr>
              <a:xfrm>
                <a:off x="1030358" y="5194553"/>
                <a:ext cx="4023223" cy="307777"/>
              </a:xfrm>
              <a:prstGeom prst="rect">
                <a:avLst/>
              </a:prstGeom>
              <a:noFill/>
            </p:spPr>
            <p:txBody>
              <a:bodyPr wrap="square" rtlCol="0">
                <a:spAutoFit/>
              </a:bodyPr>
              <a:lstStyle/>
              <a:p>
                <a:pPr algn="ctr"/>
                <a:r>
                  <a:rPr lang="es-ES" sz="1400" b="1" dirty="0" smtClean="0"/>
                  <a:t>ZONA DE RESCATE PARA DISCAPACITADOS</a:t>
                </a:r>
              </a:p>
            </p:txBody>
          </p:sp>
          <p:sp>
            <p:nvSpPr>
              <p:cNvPr id="33" name="49 CuadroTexto"/>
              <p:cNvSpPr txBox="1"/>
              <p:nvPr/>
            </p:nvSpPr>
            <p:spPr>
              <a:xfrm>
                <a:off x="2023550" y="5460497"/>
                <a:ext cx="2506718" cy="461665"/>
              </a:xfrm>
              <a:prstGeom prst="rect">
                <a:avLst/>
              </a:prstGeom>
              <a:noFill/>
            </p:spPr>
            <p:txBody>
              <a:bodyPr wrap="square" rtlCol="0">
                <a:spAutoFit/>
              </a:bodyPr>
              <a:lstStyle/>
              <a:p>
                <a:pPr algn="ctr"/>
                <a:r>
                  <a:rPr lang="es-ES" sz="1200" b="1" dirty="0" smtClean="0"/>
                  <a:t>Rotulo con pictograma </a:t>
                </a:r>
              </a:p>
              <a:p>
                <a:pPr algn="ctr"/>
                <a:r>
                  <a:rPr lang="es-ES" sz="1200" b="1" dirty="0" smtClean="0"/>
                  <a:t>“</a:t>
                </a:r>
                <a:r>
                  <a:rPr lang="es-ES" sz="1200" b="1" i="1" dirty="0" smtClean="0"/>
                  <a:t>ZONA DE RESCATE</a:t>
                </a:r>
                <a:r>
                  <a:rPr lang="es-ES" sz="1200" b="1" dirty="0" smtClean="0"/>
                  <a:t>”</a:t>
                </a:r>
              </a:p>
            </p:txBody>
          </p:sp>
        </p:grpSp>
        <p:pic>
          <p:nvPicPr>
            <p:cNvPr id="31" name="Imagen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8398" y="5658786"/>
              <a:ext cx="360000" cy="395492"/>
            </a:xfrm>
            <a:prstGeom prst="rect">
              <a:avLst/>
            </a:prstGeom>
          </p:spPr>
        </p:pic>
      </p:grpSp>
    </p:spTree>
    <p:extLst>
      <p:ext uri="{BB962C8B-B14F-4D97-AF65-F5344CB8AC3E}">
        <p14:creationId xmlns:p14="http://schemas.microsoft.com/office/powerpoint/2010/main" val="2516027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6" name="6 Rectángulo redondeado"/>
          <p:cNvSpPr/>
          <p:nvPr/>
        </p:nvSpPr>
        <p:spPr>
          <a:xfrm>
            <a:off x="195233" y="154112"/>
            <a:ext cx="6357890" cy="653115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pic>
        <p:nvPicPr>
          <p:cNvPr id="10"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1"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2" name="30 CuadroTexto"/>
          <p:cNvSpPr txBox="1"/>
          <p:nvPr/>
        </p:nvSpPr>
        <p:spPr>
          <a:xfrm>
            <a:off x="6562116" y="4836890"/>
            <a:ext cx="3383410" cy="646331"/>
          </a:xfrm>
          <a:prstGeom prst="rect">
            <a:avLst/>
          </a:prstGeom>
          <a:noFill/>
        </p:spPr>
        <p:txBody>
          <a:bodyPr wrap="square" rtlCol="0">
            <a:spAutoFit/>
          </a:bodyPr>
          <a:lstStyle/>
          <a:p>
            <a:pPr algn="ctr"/>
            <a:r>
              <a:rPr lang="es-ES" b="1" dirty="0">
                <a:solidFill>
                  <a:prstClr val="white"/>
                </a:solidFill>
                <a:latin typeface="Franklin Gothic Demi" pitchFamily="34" charset="0"/>
              </a:rPr>
              <a:t>FACULTAD DE FÍSICA</a:t>
            </a:r>
          </a:p>
          <a:p>
            <a:pPr algn="ctr"/>
            <a:r>
              <a:rPr lang="es-ES" b="1" dirty="0" smtClean="0">
                <a:solidFill>
                  <a:prstClr val="white"/>
                </a:solidFill>
                <a:latin typeface="Franklin Gothic Demi" pitchFamily="34" charset="0"/>
              </a:rPr>
              <a:t>PLANTA 3ª y 4ª</a:t>
            </a: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331" y="-200723"/>
            <a:ext cx="6336000" cy="4475890"/>
          </a:xfrm>
          <a:prstGeom prst="rect">
            <a:avLst/>
          </a:prstGeom>
        </p:spPr>
      </p:pic>
      <p:sp>
        <p:nvSpPr>
          <p:cNvPr id="13"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611" y="2494821"/>
            <a:ext cx="6336000" cy="4475890"/>
          </a:xfrm>
          <a:prstGeom prst="rect">
            <a:avLst/>
          </a:prstGeom>
        </p:spPr>
      </p:pic>
      <p:sp>
        <p:nvSpPr>
          <p:cNvPr id="16"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a:solidFill>
                  <a:schemeClr val="bg1"/>
                </a:solidFill>
                <a:latin typeface="Franklin Gothic Demi" pitchFamily="34" charset="0"/>
              </a:rPr>
              <a:t>INSTRUCCIONES  DE SEGURIDAD  Y ACTUACIÓN EN CASO DE EMERGENCIA LABORATORIOS/TALLERES </a:t>
            </a:r>
          </a:p>
        </p:txBody>
      </p:sp>
      <p:sp>
        <p:nvSpPr>
          <p:cNvPr id="17" name="30 CuadroTexto"/>
          <p:cNvSpPr txBox="1"/>
          <p:nvPr/>
        </p:nvSpPr>
        <p:spPr>
          <a:xfrm>
            <a:off x="344488" y="2809665"/>
            <a:ext cx="1848426" cy="261610"/>
          </a:xfrm>
          <a:prstGeom prst="rect">
            <a:avLst/>
          </a:prstGeom>
          <a:noFill/>
        </p:spPr>
        <p:txBody>
          <a:bodyPr wrap="square" rtlCol="0">
            <a:spAutoFit/>
          </a:bodyPr>
          <a:lstStyle/>
          <a:p>
            <a:pPr algn="ctr"/>
            <a:r>
              <a:rPr lang="es-ES" sz="1050" dirty="0" smtClean="0">
                <a:latin typeface="Franklin Gothic Demi" pitchFamily="34" charset="0"/>
              </a:rPr>
              <a:t>PLANTA TERCERA</a:t>
            </a:r>
          </a:p>
        </p:txBody>
      </p:sp>
      <p:sp>
        <p:nvSpPr>
          <p:cNvPr id="22" name="30 CuadroTexto"/>
          <p:cNvSpPr txBox="1"/>
          <p:nvPr/>
        </p:nvSpPr>
        <p:spPr>
          <a:xfrm>
            <a:off x="303534" y="5531320"/>
            <a:ext cx="1848426" cy="261610"/>
          </a:xfrm>
          <a:prstGeom prst="rect">
            <a:avLst/>
          </a:prstGeom>
          <a:noFill/>
        </p:spPr>
        <p:txBody>
          <a:bodyPr wrap="square" rtlCol="0">
            <a:spAutoFit/>
          </a:bodyPr>
          <a:lstStyle/>
          <a:p>
            <a:pPr algn="ctr"/>
            <a:r>
              <a:rPr lang="es-ES" sz="1050" dirty="0" smtClean="0">
                <a:latin typeface="Franklin Gothic Demi" pitchFamily="34" charset="0"/>
              </a:rPr>
              <a:t>PLANTA CUARTA</a:t>
            </a:r>
          </a:p>
        </p:txBody>
      </p:sp>
      <p:pic>
        <p:nvPicPr>
          <p:cNvPr id="24"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4648" y="3926705"/>
            <a:ext cx="180000" cy="197747"/>
          </a:xfrm>
          <a:prstGeom prst="rect">
            <a:avLst/>
          </a:prstGeom>
        </p:spPr>
      </p:pic>
      <p:pic>
        <p:nvPicPr>
          <p:cNvPr id="26"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0147" y="3788345"/>
            <a:ext cx="180000" cy="197747"/>
          </a:xfrm>
          <a:prstGeom prst="rect">
            <a:avLst/>
          </a:prstGeom>
        </p:spPr>
      </p:pic>
      <p:pic>
        <p:nvPicPr>
          <p:cNvPr id="27"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5784" y="1087172"/>
            <a:ext cx="180000" cy="197747"/>
          </a:xfrm>
          <a:prstGeom prst="rect">
            <a:avLst/>
          </a:prstGeom>
        </p:spPr>
      </p:pic>
      <p:pic>
        <p:nvPicPr>
          <p:cNvPr id="28"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7747" y="1448987"/>
            <a:ext cx="180000" cy="197747"/>
          </a:xfrm>
          <a:prstGeom prst="rect">
            <a:avLst/>
          </a:prstGeom>
        </p:spPr>
      </p:pic>
      <p:grpSp>
        <p:nvGrpSpPr>
          <p:cNvPr id="30" name="Grupo 29"/>
          <p:cNvGrpSpPr/>
          <p:nvPr/>
        </p:nvGrpSpPr>
        <p:grpSpPr>
          <a:xfrm>
            <a:off x="2792760" y="5365744"/>
            <a:ext cx="3369746" cy="727609"/>
            <a:chOff x="2792760" y="5365744"/>
            <a:chExt cx="3369746" cy="727609"/>
          </a:xfrm>
        </p:grpSpPr>
        <p:grpSp>
          <p:nvGrpSpPr>
            <p:cNvPr id="31" name="Grupo 30"/>
            <p:cNvGrpSpPr/>
            <p:nvPr/>
          </p:nvGrpSpPr>
          <p:grpSpPr>
            <a:xfrm>
              <a:off x="2792760" y="5365744"/>
              <a:ext cx="3369746" cy="727609"/>
              <a:chOff x="1030358" y="5194553"/>
              <a:chExt cx="4023223" cy="727609"/>
            </a:xfrm>
          </p:grpSpPr>
          <p:sp>
            <p:nvSpPr>
              <p:cNvPr id="33" name="49 CuadroTexto"/>
              <p:cNvSpPr txBox="1"/>
              <p:nvPr/>
            </p:nvSpPr>
            <p:spPr>
              <a:xfrm>
                <a:off x="1030358" y="5194553"/>
                <a:ext cx="4023223" cy="307777"/>
              </a:xfrm>
              <a:prstGeom prst="rect">
                <a:avLst/>
              </a:prstGeom>
              <a:noFill/>
            </p:spPr>
            <p:txBody>
              <a:bodyPr wrap="square" rtlCol="0">
                <a:spAutoFit/>
              </a:bodyPr>
              <a:lstStyle/>
              <a:p>
                <a:pPr algn="ctr"/>
                <a:r>
                  <a:rPr lang="es-ES" sz="1400" b="1" dirty="0" smtClean="0"/>
                  <a:t>ZONA DE RESCATE PARA DISCAPACITADOS</a:t>
                </a:r>
              </a:p>
            </p:txBody>
          </p:sp>
          <p:sp>
            <p:nvSpPr>
              <p:cNvPr id="34" name="49 CuadroTexto"/>
              <p:cNvSpPr txBox="1"/>
              <p:nvPr/>
            </p:nvSpPr>
            <p:spPr>
              <a:xfrm>
                <a:off x="2023550" y="5460497"/>
                <a:ext cx="2506718" cy="461665"/>
              </a:xfrm>
              <a:prstGeom prst="rect">
                <a:avLst/>
              </a:prstGeom>
              <a:noFill/>
            </p:spPr>
            <p:txBody>
              <a:bodyPr wrap="square" rtlCol="0">
                <a:spAutoFit/>
              </a:bodyPr>
              <a:lstStyle/>
              <a:p>
                <a:pPr algn="ctr"/>
                <a:r>
                  <a:rPr lang="es-ES" sz="1200" b="1" dirty="0" smtClean="0"/>
                  <a:t>Rotulo con pictograma </a:t>
                </a:r>
              </a:p>
              <a:p>
                <a:pPr algn="ctr"/>
                <a:r>
                  <a:rPr lang="es-ES" sz="1200" b="1" dirty="0" smtClean="0"/>
                  <a:t>“</a:t>
                </a:r>
                <a:r>
                  <a:rPr lang="es-ES" sz="1200" b="1" i="1" dirty="0" smtClean="0"/>
                  <a:t>ZONA DE RESCATE</a:t>
                </a:r>
                <a:r>
                  <a:rPr lang="es-ES" sz="1200" b="1" dirty="0" smtClean="0"/>
                  <a:t>”</a:t>
                </a:r>
              </a:p>
            </p:txBody>
          </p:sp>
        </p:grpSp>
        <p:pic>
          <p:nvPicPr>
            <p:cNvPr id="32"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8398" y="5658786"/>
              <a:ext cx="360000" cy="395492"/>
            </a:xfrm>
            <a:prstGeom prst="rect">
              <a:avLst/>
            </a:prstGeom>
          </p:spPr>
        </p:pic>
      </p:grpSp>
    </p:spTree>
    <p:extLst>
      <p:ext uri="{BB962C8B-B14F-4D97-AF65-F5344CB8AC3E}">
        <p14:creationId xmlns:p14="http://schemas.microsoft.com/office/powerpoint/2010/main" val="2582544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0" y="1016"/>
            <a:ext cx="9905999" cy="6858000"/>
          </a:xfrm>
          <a:prstGeom prst="rect">
            <a:avLst/>
          </a:prstGeom>
          <a:gradFill flip="none" rotWithShape="1">
            <a:gsLst>
              <a:gs pos="0">
                <a:schemeClr val="accent6">
                  <a:lumMod val="75000"/>
                </a:schemeClr>
              </a:gs>
              <a:gs pos="50000">
                <a:schemeClr val="accent6">
                  <a:lumMod val="75000"/>
                </a:schemeClr>
              </a:gs>
              <a:gs pos="100000">
                <a:schemeClr val="accent6">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33">
              <a:solidFill>
                <a:prstClr val="white"/>
              </a:solidFill>
            </a:endParaRPr>
          </a:p>
        </p:txBody>
      </p:sp>
      <p:sp>
        <p:nvSpPr>
          <p:cNvPr id="23" name="Rectangle 2"/>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25" name="Rectangle 4"/>
          <p:cNvSpPr>
            <a:spLocks noChangeArrowheads="1"/>
          </p:cNvSpPr>
          <p:nvPr/>
        </p:nvSpPr>
        <p:spPr bwMode="auto">
          <a:xfrm>
            <a:off x="103591" y="56668"/>
            <a:ext cx="166094" cy="3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212" tIns="41107" rIns="82212" bIns="41107" numCol="1" anchor="ctr" anchorCtr="0" compatLnSpc="1">
            <a:prstTxWarp prst="textNoShape">
              <a:avLst/>
            </a:prstTxWarp>
            <a:spAutoFit/>
          </a:bodyPr>
          <a:lstStyle/>
          <a:p>
            <a:endParaRPr lang="es-ES" sz="1958">
              <a:solidFill>
                <a:prstClr val="black"/>
              </a:solidFill>
            </a:endParaRPr>
          </a:p>
        </p:txBody>
      </p:sp>
      <p:sp>
        <p:nvSpPr>
          <p:cNvPr id="6" name="6 Rectángulo redondeado"/>
          <p:cNvSpPr/>
          <p:nvPr/>
        </p:nvSpPr>
        <p:spPr>
          <a:xfrm>
            <a:off x="195233" y="154112"/>
            <a:ext cx="6357890" cy="6531155"/>
          </a:xfrm>
          <a:prstGeom prst="roundRect">
            <a:avLst/>
          </a:prstGeom>
          <a:ln/>
        </p:spPr>
        <p:style>
          <a:lnRef idx="2">
            <a:schemeClr val="dk1"/>
          </a:lnRef>
          <a:fillRef idx="1">
            <a:schemeClr val="lt1"/>
          </a:fillRef>
          <a:effectRef idx="0">
            <a:schemeClr val="dk1"/>
          </a:effectRef>
          <a:fontRef idx="minor">
            <a:schemeClr val="dk1"/>
          </a:fontRef>
        </p:style>
        <p:txBody>
          <a:bodyPr lIns="83969" tIns="41985" rIns="83969" bIns="41985" rtlCol="0" anchor="ctr"/>
          <a:lstStyle/>
          <a:p>
            <a:pPr algn="ctr"/>
            <a:endParaRPr lang="es-ES"/>
          </a:p>
        </p:txBody>
      </p:sp>
      <p:pic>
        <p:nvPicPr>
          <p:cNvPr id="10" name="3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912" y="2940470"/>
            <a:ext cx="2067406" cy="1881054"/>
          </a:xfrm>
          <a:prstGeom prst="rect">
            <a:avLst/>
          </a:prstGeom>
          <a:ln>
            <a:noFill/>
          </a:ln>
          <a:effectLst>
            <a:outerShdw blurRad="114300" dir="5400000" algn="ctr" rotWithShape="0">
              <a:schemeClr val="bg1"/>
            </a:outerShdw>
          </a:effectLst>
        </p:spPr>
      </p:pic>
      <p:sp>
        <p:nvSpPr>
          <p:cNvPr id="11" name="32 CuadroTexto"/>
          <p:cNvSpPr txBox="1"/>
          <p:nvPr/>
        </p:nvSpPr>
        <p:spPr>
          <a:xfrm>
            <a:off x="6542910" y="6129541"/>
            <a:ext cx="3383410" cy="646331"/>
          </a:xfrm>
          <a:prstGeom prst="rect">
            <a:avLst/>
          </a:prstGeom>
          <a:noFill/>
        </p:spPr>
        <p:txBody>
          <a:bodyPr wrap="square" rtlCol="0">
            <a:spAutoFit/>
          </a:bodyPr>
          <a:lstStyle/>
          <a:p>
            <a:pPr algn="ctr"/>
            <a:r>
              <a:rPr lang="es-ES" b="1" dirty="0">
                <a:solidFill>
                  <a:prstClr val="white"/>
                </a:solidFill>
                <a:latin typeface="Times New Roman" pitchFamily="18" charset="0"/>
                <a:cs typeface="Times New Roman" pitchFamily="18" charset="0"/>
              </a:rPr>
              <a:t>Servicio de Prevención </a:t>
            </a:r>
            <a:r>
              <a:rPr lang="es-ES" b="1" dirty="0" smtClean="0">
                <a:solidFill>
                  <a:prstClr val="white"/>
                </a:solidFill>
                <a:latin typeface="Times New Roman" pitchFamily="18" charset="0"/>
                <a:cs typeface="Times New Roman" pitchFamily="18" charset="0"/>
              </a:rPr>
              <a:t>de </a:t>
            </a:r>
            <a:r>
              <a:rPr lang="es-ES" b="1" dirty="0">
                <a:solidFill>
                  <a:prstClr val="white"/>
                </a:solidFill>
                <a:latin typeface="Times New Roman" pitchFamily="18" charset="0"/>
                <a:cs typeface="Times New Roman" pitchFamily="18" charset="0"/>
              </a:rPr>
              <a:t>Riesgos Laborales</a:t>
            </a:r>
            <a:endParaRPr lang="es-ES" dirty="0">
              <a:solidFill>
                <a:prstClr val="white"/>
              </a:solidFill>
              <a:latin typeface="Times New Roman" pitchFamily="18" charset="0"/>
              <a:cs typeface="Times New Roman" pitchFamily="18" charset="0"/>
            </a:endParaRPr>
          </a:p>
        </p:txBody>
      </p:sp>
      <p:sp>
        <p:nvSpPr>
          <p:cNvPr id="12" name="30 CuadroTexto"/>
          <p:cNvSpPr txBox="1"/>
          <p:nvPr/>
        </p:nvSpPr>
        <p:spPr>
          <a:xfrm>
            <a:off x="6562116" y="4836890"/>
            <a:ext cx="3383410" cy="646331"/>
          </a:xfrm>
          <a:prstGeom prst="rect">
            <a:avLst/>
          </a:prstGeom>
          <a:noFill/>
        </p:spPr>
        <p:txBody>
          <a:bodyPr wrap="square" rtlCol="0">
            <a:spAutoFit/>
          </a:bodyPr>
          <a:lstStyle/>
          <a:p>
            <a:pPr algn="ctr"/>
            <a:r>
              <a:rPr lang="es-ES" b="1" dirty="0">
                <a:solidFill>
                  <a:prstClr val="white"/>
                </a:solidFill>
                <a:latin typeface="Franklin Gothic Demi" pitchFamily="34" charset="0"/>
              </a:rPr>
              <a:t>FACULTAD DE FÍSICA</a:t>
            </a:r>
          </a:p>
          <a:p>
            <a:pPr algn="ctr"/>
            <a:r>
              <a:rPr lang="es-ES" b="1" dirty="0" smtClean="0">
                <a:solidFill>
                  <a:prstClr val="white"/>
                </a:solidFill>
                <a:latin typeface="Franklin Gothic Demi" pitchFamily="34" charset="0"/>
              </a:rPr>
              <a:t>PLANTA 5ª y 6ª</a:t>
            </a:r>
          </a:p>
        </p:txBody>
      </p:sp>
      <p:sp>
        <p:nvSpPr>
          <p:cNvPr id="13" name="30 CuadroTexto"/>
          <p:cNvSpPr txBox="1"/>
          <p:nvPr/>
        </p:nvSpPr>
        <p:spPr>
          <a:xfrm>
            <a:off x="6537176" y="2037222"/>
            <a:ext cx="3383410" cy="646331"/>
          </a:xfrm>
          <a:prstGeom prst="rect">
            <a:avLst/>
          </a:prstGeom>
          <a:noFill/>
        </p:spPr>
        <p:txBody>
          <a:bodyPr wrap="square" rtlCol="0">
            <a:spAutoFit/>
          </a:bodyPr>
          <a:lstStyle/>
          <a:p>
            <a:pPr algn="ctr"/>
            <a:r>
              <a:rPr lang="es-ES" b="1" dirty="0" smtClean="0">
                <a:solidFill>
                  <a:prstClr val="white"/>
                </a:solidFill>
                <a:latin typeface="Franklin Gothic Demi" pitchFamily="34" charset="0"/>
              </a:rPr>
              <a:t>PLANOS DE EVACUACIÓN</a:t>
            </a:r>
          </a:p>
          <a:p>
            <a:pPr algn="ctr"/>
            <a:r>
              <a:rPr lang="es-ES" b="1" dirty="0" smtClean="0">
                <a:solidFill>
                  <a:prstClr val="white"/>
                </a:solidFill>
                <a:latin typeface="Franklin Gothic Demi" pitchFamily="34" charset="0"/>
              </a:rPr>
              <a:t>DEL CENTRO</a:t>
            </a:r>
            <a:endParaRPr lang="es-ES" dirty="0">
              <a:solidFill>
                <a:prstClr val="white"/>
              </a:solidFill>
              <a:latin typeface="Franklin Gothic Demi" pitchFamily="34" charset="0"/>
            </a:endParaRPr>
          </a:p>
        </p:txBody>
      </p:sp>
      <p:sp>
        <p:nvSpPr>
          <p:cNvPr id="16" name="30 CuadroTexto"/>
          <p:cNvSpPr txBox="1"/>
          <p:nvPr/>
        </p:nvSpPr>
        <p:spPr>
          <a:xfrm>
            <a:off x="6884419" y="160040"/>
            <a:ext cx="3021580" cy="1192786"/>
          </a:xfrm>
          <a:prstGeom prst="rect">
            <a:avLst/>
          </a:prstGeom>
          <a:noFill/>
        </p:spPr>
        <p:txBody>
          <a:bodyPr wrap="square" lIns="83969" tIns="41985" rIns="83969" bIns="41985" rtlCol="0">
            <a:spAutoFit/>
          </a:bodyPr>
          <a:lstStyle/>
          <a:p>
            <a:pPr algn="ctr"/>
            <a:r>
              <a:rPr lang="es-ES" b="1" dirty="0">
                <a:solidFill>
                  <a:schemeClr val="bg1"/>
                </a:solidFill>
                <a:latin typeface="Franklin Gothic Demi" pitchFamily="34" charset="0"/>
              </a:rPr>
              <a:t>INSTRUCCIONES  DE SEGURIDAD  Y ACTUACIÓN EN CASO DE EMERGENCIA LABORATORIOS/TALLERES </a:t>
            </a: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103" y="-198400"/>
            <a:ext cx="6336000" cy="4475890"/>
          </a:xfrm>
          <a:prstGeom prst="rect">
            <a:avLst/>
          </a:prstGeom>
        </p:spPr>
      </p:pic>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214" y="2494821"/>
            <a:ext cx="6336000" cy="4475890"/>
          </a:xfrm>
          <a:prstGeom prst="rect">
            <a:avLst/>
          </a:prstGeom>
        </p:spPr>
      </p:pic>
      <p:sp>
        <p:nvSpPr>
          <p:cNvPr id="17" name="30 CuadroTexto"/>
          <p:cNvSpPr txBox="1"/>
          <p:nvPr/>
        </p:nvSpPr>
        <p:spPr>
          <a:xfrm>
            <a:off x="344488" y="2809665"/>
            <a:ext cx="1848426" cy="261610"/>
          </a:xfrm>
          <a:prstGeom prst="rect">
            <a:avLst/>
          </a:prstGeom>
          <a:noFill/>
        </p:spPr>
        <p:txBody>
          <a:bodyPr wrap="square" rtlCol="0">
            <a:spAutoFit/>
          </a:bodyPr>
          <a:lstStyle/>
          <a:p>
            <a:pPr algn="ctr"/>
            <a:r>
              <a:rPr lang="es-ES" sz="1050" dirty="0" smtClean="0">
                <a:latin typeface="Franklin Gothic Demi" pitchFamily="34" charset="0"/>
              </a:rPr>
              <a:t>PLANTA QUINTA</a:t>
            </a:r>
          </a:p>
        </p:txBody>
      </p:sp>
      <p:sp>
        <p:nvSpPr>
          <p:cNvPr id="18" name="30 CuadroTexto"/>
          <p:cNvSpPr txBox="1"/>
          <p:nvPr/>
        </p:nvSpPr>
        <p:spPr>
          <a:xfrm>
            <a:off x="303534" y="5531320"/>
            <a:ext cx="1848426" cy="261610"/>
          </a:xfrm>
          <a:prstGeom prst="rect">
            <a:avLst/>
          </a:prstGeom>
          <a:noFill/>
        </p:spPr>
        <p:txBody>
          <a:bodyPr wrap="square" rtlCol="0">
            <a:spAutoFit/>
          </a:bodyPr>
          <a:lstStyle/>
          <a:p>
            <a:pPr algn="ctr"/>
            <a:r>
              <a:rPr lang="es-ES" sz="1050" smtClean="0">
                <a:latin typeface="Franklin Gothic Demi" pitchFamily="34" charset="0"/>
              </a:rPr>
              <a:t>PLANTA CUARTA</a:t>
            </a:r>
            <a:endParaRPr lang="es-ES" sz="1050" dirty="0" smtClean="0">
              <a:latin typeface="Franklin Gothic Demi" pitchFamily="34" charset="0"/>
            </a:endParaRPr>
          </a:p>
        </p:txBody>
      </p:sp>
      <p:pic>
        <p:nvPicPr>
          <p:cNvPr id="19"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3592" y="3810234"/>
            <a:ext cx="180000" cy="197747"/>
          </a:xfrm>
          <a:prstGeom prst="rect">
            <a:avLst/>
          </a:prstGeom>
        </p:spPr>
      </p:pic>
      <p:pic>
        <p:nvPicPr>
          <p:cNvPr id="20"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0632" y="3857124"/>
            <a:ext cx="180000" cy="197747"/>
          </a:xfrm>
          <a:prstGeom prst="rect">
            <a:avLst/>
          </a:prstGeom>
        </p:spPr>
      </p:pic>
      <p:pic>
        <p:nvPicPr>
          <p:cNvPr id="21"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3625" y="1124111"/>
            <a:ext cx="180000" cy="197747"/>
          </a:xfrm>
          <a:prstGeom prst="rect">
            <a:avLst/>
          </a:prstGeom>
        </p:spPr>
      </p:pic>
      <p:pic>
        <p:nvPicPr>
          <p:cNvPr id="22"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6632" y="1221659"/>
            <a:ext cx="180000" cy="197747"/>
          </a:xfrm>
          <a:prstGeom prst="rect">
            <a:avLst/>
          </a:prstGeom>
        </p:spPr>
      </p:pic>
      <p:grpSp>
        <p:nvGrpSpPr>
          <p:cNvPr id="2" name="Grupo 1"/>
          <p:cNvGrpSpPr/>
          <p:nvPr/>
        </p:nvGrpSpPr>
        <p:grpSpPr>
          <a:xfrm>
            <a:off x="2792760" y="5365744"/>
            <a:ext cx="3369746" cy="727609"/>
            <a:chOff x="2792760" y="5365744"/>
            <a:chExt cx="3369746" cy="727609"/>
          </a:xfrm>
        </p:grpSpPr>
        <p:grpSp>
          <p:nvGrpSpPr>
            <p:cNvPr id="24" name="Grupo 23"/>
            <p:cNvGrpSpPr/>
            <p:nvPr/>
          </p:nvGrpSpPr>
          <p:grpSpPr>
            <a:xfrm>
              <a:off x="2792760" y="5365744"/>
              <a:ext cx="3369746" cy="727609"/>
              <a:chOff x="1030358" y="5194553"/>
              <a:chExt cx="4023223" cy="727609"/>
            </a:xfrm>
          </p:grpSpPr>
          <p:sp>
            <p:nvSpPr>
              <p:cNvPr id="26" name="49 CuadroTexto"/>
              <p:cNvSpPr txBox="1"/>
              <p:nvPr/>
            </p:nvSpPr>
            <p:spPr>
              <a:xfrm>
                <a:off x="1030358" y="5194553"/>
                <a:ext cx="4023223" cy="307777"/>
              </a:xfrm>
              <a:prstGeom prst="rect">
                <a:avLst/>
              </a:prstGeom>
              <a:noFill/>
            </p:spPr>
            <p:txBody>
              <a:bodyPr wrap="square" rtlCol="0">
                <a:spAutoFit/>
              </a:bodyPr>
              <a:lstStyle/>
              <a:p>
                <a:pPr algn="ctr"/>
                <a:r>
                  <a:rPr lang="es-ES" sz="1400" b="1" dirty="0" smtClean="0"/>
                  <a:t>ZONA DE RESCATE PARA DISCAPACITADOS</a:t>
                </a:r>
              </a:p>
            </p:txBody>
          </p:sp>
          <p:sp>
            <p:nvSpPr>
              <p:cNvPr id="27" name="49 CuadroTexto"/>
              <p:cNvSpPr txBox="1"/>
              <p:nvPr/>
            </p:nvSpPr>
            <p:spPr>
              <a:xfrm>
                <a:off x="2023550" y="5460497"/>
                <a:ext cx="2506718" cy="461665"/>
              </a:xfrm>
              <a:prstGeom prst="rect">
                <a:avLst/>
              </a:prstGeom>
              <a:noFill/>
            </p:spPr>
            <p:txBody>
              <a:bodyPr wrap="square" rtlCol="0">
                <a:spAutoFit/>
              </a:bodyPr>
              <a:lstStyle/>
              <a:p>
                <a:pPr algn="ctr"/>
                <a:r>
                  <a:rPr lang="es-ES" sz="1200" b="1" dirty="0" smtClean="0"/>
                  <a:t>Rotulo con pictograma </a:t>
                </a:r>
              </a:p>
              <a:p>
                <a:pPr algn="ctr"/>
                <a:r>
                  <a:rPr lang="es-ES" sz="1200" b="1" dirty="0" smtClean="0"/>
                  <a:t>“</a:t>
                </a:r>
                <a:r>
                  <a:rPr lang="es-ES" sz="1200" b="1" i="1" dirty="0" smtClean="0"/>
                  <a:t>ZONA DE RESCATE</a:t>
                </a:r>
                <a:r>
                  <a:rPr lang="es-ES" sz="1200" b="1" dirty="0" smtClean="0"/>
                  <a:t>”</a:t>
                </a:r>
              </a:p>
            </p:txBody>
          </p:sp>
        </p:grpSp>
        <p:pic>
          <p:nvPicPr>
            <p:cNvPr id="30"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8398" y="5658786"/>
              <a:ext cx="360000" cy="395492"/>
            </a:xfrm>
            <a:prstGeom prst="rect">
              <a:avLst/>
            </a:prstGeom>
          </p:spPr>
        </p:pic>
      </p:grpSp>
    </p:spTree>
    <p:extLst>
      <p:ext uri="{BB962C8B-B14F-4D97-AF65-F5344CB8AC3E}">
        <p14:creationId xmlns:p14="http://schemas.microsoft.com/office/powerpoint/2010/main" val="945242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1291</TotalTime>
  <Words>1138</Words>
  <Application>Microsoft Office PowerPoint</Application>
  <PresentationFormat>A4 (210 x 297 mm)</PresentationFormat>
  <Paragraphs>235</Paragraphs>
  <Slides>7</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7</vt:i4>
      </vt:variant>
    </vt:vector>
  </HeadingPairs>
  <TitlesOfParts>
    <vt:vector size="15" baseType="lpstr">
      <vt:lpstr>Arial</vt:lpstr>
      <vt:lpstr>Arial Black</vt:lpstr>
      <vt:lpstr>Calibri</vt:lpstr>
      <vt:lpstr>Franklin Gothic Demi</vt:lpstr>
      <vt:lpstr>Times New Roman</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Laborales</dc:creator>
  <cp:lastModifiedBy>JPCF</cp:lastModifiedBy>
  <cp:revision>113</cp:revision>
  <cp:lastPrinted>2015-10-13T12:23:58Z</cp:lastPrinted>
  <dcterms:created xsi:type="dcterms:W3CDTF">2013-02-26T09:31:54Z</dcterms:created>
  <dcterms:modified xsi:type="dcterms:W3CDTF">2016-04-19T07:42:02Z</dcterms:modified>
</cp:coreProperties>
</file>